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1" r:id="rId5"/>
    <p:sldMasterId id="2147483733" r:id="rId6"/>
    <p:sldMasterId id="2147483751" r:id="rId7"/>
    <p:sldMasterId id="2147483765" r:id="rId8"/>
    <p:sldMasterId id="2147483783" r:id="rId9"/>
    <p:sldMasterId id="2147483796" r:id="rId10"/>
    <p:sldMasterId id="2147483809" r:id="rId11"/>
  </p:sldMasterIdLst>
  <p:notesMasterIdLst>
    <p:notesMasterId r:id="rId85"/>
  </p:notesMasterIdLst>
  <p:sldIdLst>
    <p:sldId id="257" r:id="rId12"/>
    <p:sldId id="454" r:id="rId13"/>
    <p:sldId id="463" r:id="rId14"/>
    <p:sldId id="429" r:id="rId15"/>
    <p:sldId id="318" r:id="rId16"/>
    <p:sldId id="431" r:id="rId17"/>
    <p:sldId id="460" r:id="rId18"/>
    <p:sldId id="455" r:id="rId19"/>
    <p:sldId id="453" r:id="rId20"/>
    <p:sldId id="521" r:id="rId21"/>
    <p:sldId id="432" r:id="rId22"/>
    <p:sldId id="461" r:id="rId23"/>
    <p:sldId id="462" r:id="rId24"/>
    <p:sldId id="464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443" r:id="rId65"/>
    <p:sldId id="465" r:id="rId66"/>
    <p:sldId id="466" r:id="rId67"/>
    <p:sldId id="468" r:id="rId68"/>
    <p:sldId id="467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  <p:sldId id="293" r:id="rId83"/>
    <p:sldId id="451" r:id="rId8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78" autoAdjust="0"/>
  </p:normalViewPr>
  <p:slideViewPr>
    <p:cSldViewPr>
      <p:cViewPr varScale="1">
        <p:scale>
          <a:sx n="60" d="100"/>
          <a:sy n="60" d="100"/>
        </p:scale>
        <p:origin x="66" y="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76" Type="http://schemas.openxmlformats.org/officeDocument/2006/relationships/slide" Target="slides/slide65.xml"/><Relationship Id="rId84" Type="http://schemas.openxmlformats.org/officeDocument/2006/relationships/slide" Target="slides/slide73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18018018018018E-2"/>
          <c:y val="7.0175438596491224E-2"/>
          <c:w val="0.75054940767539191"/>
          <c:h val="0.89367454068241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dLbl>
              <c:idx val="0"/>
              <c:layout>
                <c:manualLayout>
                  <c:x val="-1.5015015015015015E-3"/>
                  <c:y val="9.745821246028455E-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4A8A-44ED-9876-D8C6931BAFF2}"/>
                </c:ext>
              </c:extLst>
            </c:dLbl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8A-44ED-9876-D8C6931BA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dLbl>
              <c:idx val="0"/>
              <c:layout>
                <c:manualLayout>
                  <c:x val="-2.7527209530854039E-17"/>
                  <c:y val="1.169590643274853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A8A-44ED-9876-D8C6931BAFF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8A-44ED-9876-D8C6931BAF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Pass</c:v>
                </c:pt>
              </c:strCache>
            </c:strRef>
          </c:tx>
          <c:spPr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dLbl>
              <c:idx val="0"/>
              <c:layout>
                <c:manualLayout>
                  <c:x val="0"/>
                  <c:y val="1.169590643274853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A8A-44ED-9876-D8C6931BAFF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A8A-44ED-9876-D8C6931BAF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Unsatisfactory</c:v>
                </c:pt>
              </c:strCache>
            </c:strRef>
          </c:tx>
          <c:spPr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/>
                      <a:t>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4A8A-44ED-9876-D8C6931BAFF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A8A-44ED-9876-D8C6931BAF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rgbClr val="002060"/>
            </a:solidFill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8A-44ED-9876-D8C6931BAF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Exempt</c:v>
                </c:pt>
              </c:strCache>
            </c:strRef>
          </c:tx>
          <c:spPr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A8A-44ED-9876-D8C6931BA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overlap val="-8"/>
        <c:axId val="80739328"/>
        <c:axId val="81810176"/>
      </c:barChart>
      <c:catAx>
        <c:axId val="80739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1810176"/>
        <c:crosses val="autoZero"/>
        <c:auto val="1"/>
        <c:lblAlgn val="ctr"/>
        <c:lblOffset val="100"/>
        <c:noMultiLvlLbl val="0"/>
      </c:catAx>
      <c:valAx>
        <c:axId val="81810176"/>
        <c:scaling>
          <c:orientation val="minMax"/>
          <c:max val="25"/>
        </c:scaling>
        <c:delete val="0"/>
        <c:axPos val="l"/>
        <c:numFmt formatCode="General" sourceLinked="1"/>
        <c:majorTickMark val="out"/>
        <c:minorTickMark val="none"/>
        <c:tickLblPos val="none"/>
        <c:crossAx val="80739328"/>
        <c:crosses val="autoZero"/>
        <c:crossBetween val="between"/>
      </c:valAx>
      <c:spPr>
        <a:solidFill>
          <a:schemeClr val="bg1"/>
        </a:solidFill>
        <a:scene3d>
          <a:camera prst="orthographicFront"/>
          <a:lightRig rig="threePt" dir="t"/>
        </a:scene3d>
        <a:sp3d>
          <a:bevelT/>
          <a:bevelB/>
        </a:sp3d>
      </c:spPr>
    </c:plotArea>
    <c:legend>
      <c:legendPos val="r"/>
      <c:legendEntry>
        <c:idx val="4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78358244070842487"/>
          <c:y val="1.4056576261300695E-3"/>
          <c:w val="0.207408550282566"/>
          <c:h val="0.4545420638209697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0.28829</cdr:x>
      <cdr:y>0.29825</cdr:y>
    </cdr:from>
    <cdr:to>
      <cdr:x>0.73874</cdr:x>
      <cdr:y>0.43288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2438400" y="1295400"/>
          <a:ext cx="3810000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3200" dirty="0"/>
            <a:t>Average: </a:t>
          </a:r>
          <a:r>
            <a:rPr lang="en-US" sz="3200" dirty="0" smtClean="0"/>
            <a:t>94.7</a:t>
          </a:r>
          <a:endParaRPr lang="en-US" sz="3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32BEA-14DE-44F9-9C45-E82710FD1535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2ACD606-BC57-4B78-A28E-5DC2755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1C689-E2B0-484E-AEC8-D16D145647B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envision ourselves</a:t>
            </a:r>
            <a:r>
              <a:rPr lang="en-US" baseline="0" dirty="0"/>
              <a:t> as nuc</a:t>
            </a:r>
            <a:r>
              <a:rPr lang="en-US" dirty="0"/>
              <a:t>lear</a:t>
            </a:r>
            <a:r>
              <a:rPr lang="en-US" baseline="0" dirty="0"/>
              <a:t> professionals that deliver unique combat capabilities. Our mission is to execute and support global strike.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3E162D-FD6E-4808-AB0D-D69708C545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32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envision ourselves</a:t>
            </a:r>
            <a:r>
              <a:rPr lang="en-US" baseline="0" dirty="0"/>
              <a:t> as nuc</a:t>
            </a:r>
            <a:r>
              <a:rPr lang="en-US" dirty="0"/>
              <a:t>lear</a:t>
            </a:r>
            <a:r>
              <a:rPr lang="en-US" baseline="0" dirty="0"/>
              <a:t> professionals that deliver unique combat capabilities. Our mission is to execute and support global strike.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3E162D-FD6E-4808-AB0D-D69708C545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9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envision ourselves</a:t>
            </a:r>
            <a:r>
              <a:rPr lang="en-US" baseline="0" dirty="0"/>
              <a:t> as nuc</a:t>
            </a:r>
            <a:r>
              <a:rPr lang="en-US" dirty="0"/>
              <a:t>lear</a:t>
            </a:r>
            <a:r>
              <a:rPr lang="en-US" baseline="0" dirty="0"/>
              <a:t> professionals that deliver unique combat capabilities. Our mission is to execute and support global strike.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3E162D-FD6E-4808-AB0D-D69708C545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75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envision ourselves</a:t>
            </a:r>
            <a:r>
              <a:rPr lang="en-US" baseline="0" dirty="0"/>
              <a:t> as nuc</a:t>
            </a:r>
            <a:r>
              <a:rPr lang="en-US" dirty="0"/>
              <a:t>lear</a:t>
            </a:r>
            <a:r>
              <a:rPr lang="en-US" baseline="0" dirty="0"/>
              <a:t> professionals that deliver unique combat capabilities. Our mission is to execute and support global strike.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3E162D-FD6E-4808-AB0D-D69708C545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2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32943" indent="-23294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1600" b="1" dirty="0"/>
              <a:t>Family Feud Template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1600" dirty="0"/>
              <a:t>Introduction Slide – Family Feud!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91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D606-BC57-4B78-A28E-5DC27551A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4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D606-BC57-4B78-A28E-5DC27551A4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D606-BC57-4B78-A28E-5DC27551A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4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1C689-E2B0-484E-AEC8-D16D145647B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628DA4-E47E-41B0-8AC9-2A3F352C1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Here’s our overview.</a:t>
            </a:r>
            <a:r>
              <a:rPr lang="en-US" baseline="0" dirty="0"/>
              <a:t> We’re going to talk about who we are, why we’re here, and what we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36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628DA4-E47E-41B0-8AC9-2A3F352C1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Here’s our overview.</a:t>
            </a:r>
            <a:r>
              <a:rPr lang="en-US" baseline="0" dirty="0"/>
              <a:t> We’re going to talk about who we are, why we’re here, and what we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7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628DA4-E47E-41B0-8AC9-2A3F352C1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Here’s our overview.</a:t>
            </a:r>
            <a:r>
              <a:rPr lang="en-US" baseline="0" dirty="0"/>
              <a:t> We’re going to talk about who we are, why we’re here, and what we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48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8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628DA4-E47E-41B0-8AC9-2A3F352C1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85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Here’s our overview.</a:t>
            </a:r>
            <a:r>
              <a:rPr lang="en-US" baseline="0" dirty="0"/>
              <a:t> We’re going to talk about who we are, why we’re here, and what we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8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08000" y="64770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93333" y="1233489"/>
            <a:ext cx="87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014607" y="500066"/>
            <a:ext cx="7571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rgbClr val="000000"/>
                </a:solidFill>
              </a:rPr>
              <a:t>Air Force Global Strike Command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CB667-CA53-48E5-BCF4-004FE79258E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-2164"/>
          <a:stretch/>
        </p:blipFill>
        <p:spPr bwMode="auto">
          <a:xfrm>
            <a:off x="203200" y="2514600"/>
            <a:ext cx="3772557" cy="2974932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784572" y="-38099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96310"/>
            <a:ext cx="3962400" cy="30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704" y1="13375" x2="78370" y2="65043"/>
                        <a14:foregroundMark x1="10296" y1="86448" x2="82519" y2="19073"/>
                        <a14:foregroundMark x1="88074" y1="86802" x2="27185" y2="94184"/>
                        <a14:foregroundMark x1="10778" y1="32920" x2="26037" y2="19280"/>
                        <a14:foregroundMark x1="2444" y1="20756" x2="22111" y2="6909"/>
                        <a14:foregroundMark x1="36444" y1="3041" x2="57519" y2="1919"/>
                        <a14:foregroundMark x1="63778" y1="2657" x2="94333" y2="17803"/>
                        <a14:foregroundMark x1="21630" y1="8001" x2="36222" y2="2834"/>
                        <a14:foregroundMark x1="94778" y1="18719" x2="97556" y2="21494"/>
                        <a14:foregroundMark x1="96889" y1="21671" x2="88074" y2="26661"/>
                        <a14:foregroundMark x1="91333" y1="23324" x2="64000" y2="7086"/>
                        <a14:foregroundMark x1="67481" y1="9861" x2="37148" y2="9861"/>
                        <a14:foregroundMark x1="71407" y1="4311" x2="92259" y2="15589"/>
                        <a14:foregroundMark x1="30667" y1="29229" x2="38074" y2="26277"/>
                        <a14:foregroundMark x1="1519" y1="22764" x2="13778" y2="28491"/>
                        <a14:foregroundMark x1="26519" y1="20018" x2="47111" y2="15028"/>
                        <a14:foregroundMark x1="48481" y1="14851" x2="72111" y2="19457"/>
                        <a14:foregroundMark x1="88296" y1="26838" x2="85074" y2="29052"/>
                        <a14:foregroundMark x1="82741" y1="34396" x2="72333" y2="48066"/>
                        <a14:foregroundMark x1="72815" y1="52111" x2="72815" y2="60407"/>
                        <a14:foregroundMark x1="84593" y1="29229" x2="77889" y2="22025"/>
                        <a14:foregroundMark x1="54296" y1="14113" x2="68852" y2="17597"/>
                        <a14:foregroundMark x1="85519" y1="29613" x2="93630" y2="42516"/>
                        <a14:foregroundMark x1="93185" y1="42516" x2="92481" y2="60230"/>
                        <a14:foregroundMark x1="92926" y1="61352" x2="77667" y2="77945"/>
                        <a14:foregroundMark x1="83667" y1="76115" x2="83667" y2="76115"/>
                        <a14:foregroundMark x1="87630" y1="72040" x2="97556" y2="78683"/>
                        <a14:foregroundMark x1="96630" y1="80337" x2="83000" y2="90493"/>
                        <a14:foregroundMark x1="92000" y1="77384" x2="68852" y2="89017"/>
                        <a14:foregroundMark x1="6148" y1="75376" x2="40630" y2="91054"/>
                        <a14:foregroundMark x1="15407" y1="82758" x2="33444" y2="90493"/>
                        <a14:foregroundMark x1="17704" y1="52672" x2="39926" y2="77945"/>
                        <a14:foregroundMark x1="77889" y1="77768" x2="58000" y2="85149"/>
                        <a14:foregroundMark x1="57741" y1="85149" x2="41074" y2="84588"/>
                        <a14:foregroundMark x1="40148" y1="84411" x2="30222" y2="81281"/>
                        <a14:foregroundMark x1="28593" y1="81075" x2="18185" y2="74255"/>
                        <a14:foregroundMark x1="15630" y1="71863" x2="10296" y2="65043"/>
                        <a14:foregroundMark x1="8667" y1="63567" x2="4963" y2="51757"/>
                        <a14:foregroundMark x1="11704" y1="32005" x2="6148" y2="44907"/>
                        <a14:foregroundMark x1="5667" y1="46590" x2="6148" y2="51934"/>
                        <a14:foregroundMark x1="23259" y1="53971" x2="29519" y2="61707"/>
                        <a14:foregroundMark x1="40407" y1="69472" x2="43630" y2="66312"/>
                        <a14:foregroundMark x1="40852" y1="70387" x2="43852" y2="74432"/>
                        <a14:foregroundMark x1="43185" y1="83496" x2="44111" y2="80543"/>
                        <a14:foregroundMark x1="14926" y1="57101" x2="31593" y2="79598"/>
                        <a14:foregroundMark x1="51741" y1="77945" x2="44111" y2="76115"/>
                        <a14:foregroundMark x1="39926" y1="83289" x2="34148" y2="76469"/>
                        <a14:foregroundMark x1="20037" y1="70948" x2="9852" y2="57278"/>
                        <a14:foregroundMark x1="82296" y1="90493" x2="70481" y2="95660"/>
                        <a14:foregroundMark x1="12630" y1="72040" x2="3370" y2="77591"/>
                        <a14:foregroundMark x1="2667" y1="77945" x2="10296" y2="86448"/>
                        <a14:foregroundMark x1="11926" y1="86448" x2="24185" y2="92885"/>
                        <a14:foregroundMark x1="29963" y1="95099" x2="41333" y2="98258"/>
                        <a14:foregroundMark x1="41333" y1="97697" x2="56593" y2="96959"/>
                        <a14:foregroundMark x1="54963" y1="98612" x2="71407" y2="95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1" y="2496310"/>
            <a:ext cx="3346121" cy="297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61" y="1447801"/>
            <a:ext cx="11826240" cy="4743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42D6-1497-4453-99E1-732E189C48A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4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15883816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40123121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26003710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36001794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30404191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23104700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4301"/>
            <a:ext cx="2743200" cy="6011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1"/>
            <a:ext cx="8026400" cy="6011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80111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0800" y="1295400"/>
            <a:ext cx="30480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1295400"/>
            <a:ext cx="8494187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9D3DE-29C7-40A2-80F8-A45524866AF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-203200" y="6515101"/>
            <a:ext cx="12598400" cy="206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31058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54DB9-AA80-474A-A1A0-922BCD3D09E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080751" y="712788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7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93333" y="1233489"/>
            <a:ext cx="87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014609" y="500067"/>
            <a:ext cx="7571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rgbClr val="000000"/>
                </a:solidFill>
              </a:rPr>
              <a:t>Air Force Global Strike Command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CB667-CA53-48E5-BCF4-004FE79258E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243" y="3392884"/>
            <a:ext cx="3772557" cy="2911912"/>
          </a:xfrm>
          <a:prstGeom prst="rect">
            <a:avLst/>
          </a:prstGeom>
          <a:noFill/>
        </p:spPr>
      </p:pic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118866" y="6451602"/>
            <a:ext cx="21098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8328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267" y="152400"/>
            <a:ext cx="9525000" cy="10597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63C7-37AE-4C84-A108-45FA45DCC2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C600-8604-438C-AB7E-37DF21EA1752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pic>
        <p:nvPicPr>
          <p:cNvPr id="6" name="Picture 2" descr="70AF_logo_FINAL (008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8" y="310490"/>
            <a:ext cx="1032933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504951"/>
            <a:ext cx="5496984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89" y="1504951"/>
            <a:ext cx="5496983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278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0F458-32FF-470A-9110-6272C77C2DF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6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7679-B0EE-4647-AAC4-6A18E88BFE9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9-3D58-4C17-A397-E5018CE637E5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3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63C7-37AE-4C84-A108-45FA45DCC2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57120" y="0"/>
            <a:ext cx="963168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9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C1EC0-2BC0-4D14-BC6F-1841D55BB1C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6A27F-03EE-47F3-AFEF-91C7F476583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51F1D-55BE-49A0-989A-64618DC8BE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42D6-1497-4453-99E1-732E189C48A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00585" y="76200"/>
            <a:ext cx="2842683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3" y="76200"/>
            <a:ext cx="8329084" cy="6172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9D3DE-29C7-40A2-80F8-A45524866AF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2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08000" y="64770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93333" y="1233489"/>
            <a:ext cx="87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014607" y="500066"/>
            <a:ext cx="7571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rgbClr val="000000"/>
                </a:solidFill>
              </a:rPr>
              <a:t>Air Force Global Strike Command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CB667-CA53-48E5-BCF4-004FE79258E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-2164"/>
          <a:stretch/>
        </p:blipFill>
        <p:spPr bwMode="auto">
          <a:xfrm>
            <a:off x="203200" y="2514600"/>
            <a:ext cx="3772557" cy="2974932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784572" y="-38099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96310"/>
            <a:ext cx="3962400" cy="30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1" y="2496310"/>
            <a:ext cx="3346121" cy="297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99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63C7-37AE-4C84-A108-45FA45DCC2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57120" y="0"/>
            <a:ext cx="963168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578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4419601"/>
            <a:ext cx="117326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2906713"/>
            <a:ext cx="116840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C600-8604-438C-AB7E-37DF21EA1752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09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04950"/>
            <a:ext cx="5689600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88" y="1504950"/>
            <a:ext cx="5818713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0F458-32FF-470A-9110-6272C77C2DF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483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35114"/>
            <a:ext cx="57933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174875"/>
            <a:ext cx="57933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7954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7954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7679-B0EE-4647-AAC4-6A18E88BFE9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1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4419601"/>
            <a:ext cx="117326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2906713"/>
            <a:ext cx="116840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C600-8604-438C-AB7E-37DF21EA1752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4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9-3D58-4C17-A397-E5018CE637E5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700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C1EC0-2BC0-4D14-BC6F-1841D55BB1C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76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76349"/>
            <a:ext cx="426720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295401"/>
            <a:ext cx="7213600" cy="48307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0" y="2514601"/>
            <a:ext cx="4267200" cy="36115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6A27F-03EE-47F3-AFEF-91C7F476583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5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4346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68426"/>
            <a:ext cx="73152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35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51F1D-55BE-49A0-989A-64618DC8BE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634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61" y="1447801"/>
            <a:ext cx="11826240" cy="4743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42D6-1497-4453-99E1-732E189C48A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970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0800" y="1295400"/>
            <a:ext cx="30480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1295400"/>
            <a:ext cx="8494187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9D3DE-29C7-40A2-80F8-A45524866AF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74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-203200" y="6515101"/>
            <a:ext cx="12598400" cy="206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38950715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14301"/>
            <a:ext cx="9245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-203200" y="6515101"/>
            <a:ext cx="12598400" cy="206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1629675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54DB9-AA80-474A-A1A0-922BCD3D09E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080751" y="712788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2952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54DB9-AA80-474A-A1A0-922BCD3D09E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080751" y="712788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75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04950"/>
            <a:ext cx="5689600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88" y="1504950"/>
            <a:ext cx="5818713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0F458-32FF-470A-9110-6272C77C2DF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0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63C7-37AE-4C84-A108-45FA45DCC2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57120" y="0"/>
            <a:ext cx="963168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331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54DB9-AA80-474A-A1A0-922BCD3D09E2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080751" y="712788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625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08000" y="64770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93333" y="1233489"/>
            <a:ext cx="87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014607" y="500066"/>
            <a:ext cx="7571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rgbClr val="000000"/>
                </a:solidFill>
              </a:rPr>
              <a:t>Air Force Global Strike Command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CB667-CA53-48E5-BCF4-004FE79258E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-2164"/>
          <a:stretch/>
        </p:blipFill>
        <p:spPr bwMode="auto">
          <a:xfrm>
            <a:off x="203200" y="2514600"/>
            <a:ext cx="3772557" cy="2974932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784572" y="-38099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96310"/>
            <a:ext cx="3962400" cy="30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704" y1="13375" x2="78370" y2="65043"/>
                        <a14:foregroundMark x1="10296" y1="86448" x2="82519" y2="19073"/>
                        <a14:foregroundMark x1="88074" y1="86802" x2="27185" y2="94184"/>
                        <a14:foregroundMark x1="10778" y1="32920" x2="26037" y2="19280"/>
                        <a14:foregroundMark x1="2444" y1="20756" x2="22111" y2="6909"/>
                        <a14:foregroundMark x1="36444" y1="3041" x2="57519" y2="1919"/>
                        <a14:foregroundMark x1="63778" y1="2657" x2="94333" y2="17803"/>
                        <a14:foregroundMark x1="21630" y1="8001" x2="36222" y2="2834"/>
                        <a14:foregroundMark x1="94778" y1="18719" x2="97556" y2="21494"/>
                        <a14:foregroundMark x1="96889" y1="21671" x2="88074" y2="26661"/>
                        <a14:foregroundMark x1="91333" y1="23324" x2="64000" y2="7086"/>
                        <a14:foregroundMark x1="67481" y1="9861" x2="37148" y2="9861"/>
                        <a14:foregroundMark x1="71407" y1="4311" x2="92259" y2="15589"/>
                        <a14:foregroundMark x1="30667" y1="29229" x2="38074" y2="26277"/>
                        <a14:foregroundMark x1="1519" y1="22764" x2="13778" y2="28491"/>
                        <a14:foregroundMark x1="26519" y1="20018" x2="47111" y2="15028"/>
                        <a14:foregroundMark x1="48481" y1="14851" x2="72111" y2="19457"/>
                        <a14:foregroundMark x1="88296" y1="26838" x2="85074" y2="29052"/>
                        <a14:foregroundMark x1="82741" y1="34396" x2="72333" y2="48066"/>
                        <a14:foregroundMark x1="72815" y1="52111" x2="72815" y2="60407"/>
                        <a14:foregroundMark x1="84593" y1="29229" x2="77889" y2="22025"/>
                        <a14:foregroundMark x1="54296" y1="14113" x2="68852" y2="17597"/>
                        <a14:foregroundMark x1="85519" y1="29613" x2="93630" y2="42516"/>
                        <a14:foregroundMark x1="93185" y1="42516" x2="92481" y2="60230"/>
                        <a14:foregroundMark x1="92926" y1="61352" x2="77667" y2="77945"/>
                        <a14:foregroundMark x1="83667" y1="76115" x2="83667" y2="76115"/>
                        <a14:foregroundMark x1="87630" y1="72040" x2="97556" y2="78683"/>
                        <a14:foregroundMark x1="96630" y1="80337" x2="83000" y2="90493"/>
                        <a14:foregroundMark x1="92000" y1="77384" x2="68852" y2="89017"/>
                        <a14:foregroundMark x1="6148" y1="75376" x2="40630" y2="91054"/>
                        <a14:foregroundMark x1="15407" y1="82758" x2="33444" y2="90493"/>
                        <a14:foregroundMark x1="17704" y1="52672" x2="39926" y2="77945"/>
                        <a14:foregroundMark x1="77889" y1="77768" x2="58000" y2="85149"/>
                        <a14:foregroundMark x1="57741" y1="85149" x2="41074" y2="84588"/>
                        <a14:foregroundMark x1="40148" y1="84411" x2="30222" y2="81281"/>
                        <a14:foregroundMark x1="28593" y1="81075" x2="18185" y2="74255"/>
                        <a14:foregroundMark x1="15630" y1="71863" x2="10296" y2="65043"/>
                        <a14:foregroundMark x1="8667" y1="63567" x2="4963" y2="51757"/>
                        <a14:foregroundMark x1="11704" y1="32005" x2="6148" y2="44907"/>
                        <a14:foregroundMark x1="5667" y1="46590" x2="6148" y2="51934"/>
                        <a14:foregroundMark x1="23259" y1="53971" x2="29519" y2="61707"/>
                        <a14:foregroundMark x1="40407" y1="69472" x2="43630" y2="66312"/>
                        <a14:foregroundMark x1="40852" y1="70387" x2="43852" y2="74432"/>
                        <a14:foregroundMark x1="43185" y1="83496" x2="44111" y2="80543"/>
                        <a14:foregroundMark x1="14926" y1="57101" x2="31593" y2="79598"/>
                        <a14:foregroundMark x1="51741" y1="77945" x2="44111" y2="76115"/>
                        <a14:foregroundMark x1="39926" y1="83289" x2="34148" y2="76469"/>
                        <a14:foregroundMark x1="20037" y1="70948" x2="9852" y2="57278"/>
                        <a14:foregroundMark x1="82296" y1="90493" x2="70481" y2="95660"/>
                        <a14:foregroundMark x1="12630" y1="72040" x2="3370" y2="77591"/>
                        <a14:foregroundMark x1="2667" y1="77945" x2="10296" y2="86448"/>
                        <a14:foregroundMark x1="11926" y1="86448" x2="24185" y2="92885"/>
                        <a14:foregroundMark x1="29963" y1="95099" x2="41333" y2="98258"/>
                        <a14:foregroundMark x1="41333" y1="97697" x2="56593" y2="96959"/>
                        <a14:foregroundMark x1="54963" y1="98612" x2="71407" y2="95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1" y="2496310"/>
            <a:ext cx="3346121" cy="297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345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63C7-37AE-4C84-A108-45FA45DCC2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57120" y="0"/>
            <a:ext cx="963168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4991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4419601"/>
            <a:ext cx="117326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2906713"/>
            <a:ext cx="116840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C600-8604-438C-AB7E-37DF21EA1752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08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04950"/>
            <a:ext cx="5689600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88" y="1504950"/>
            <a:ext cx="5818713" cy="4743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0F458-32FF-470A-9110-6272C77C2DF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36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35114"/>
            <a:ext cx="57933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174875"/>
            <a:ext cx="57933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7954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7954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7679-B0EE-4647-AAC4-6A18E88BFE9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1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628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9-3D58-4C17-A397-E5018CE637E5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39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C1EC0-2BC0-4D14-BC6F-1841D55BB1C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21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76349"/>
            <a:ext cx="426720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295401"/>
            <a:ext cx="7213600" cy="48307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0" y="2514601"/>
            <a:ext cx="4267200" cy="36115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6A27F-03EE-47F3-AFEF-91C7F476583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35114"/>
            <a:ext cx="57933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174875"/>
            <a:ext cx="57933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7954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7954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7679-B0EE-4647-AAC4-6A18E88BFE9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1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4346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68426"/>
            <a:ext cx="73152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35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51F1D-55BE-49A0-989A-64618DC8BE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873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61" y="1447801"/>
            <a:ext cx="11826240" cy="4743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42D6-1497-4453-99E1-732E189C48AA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381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0800" y="1295400"/>
            <a:ext cx="30480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1295400"/>
            <a:ext cx="8494187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9D3DE-29C7-40A2-80F8-A45524866AFC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727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-203200" y="6515101"/>
            <a:ext cx="12598400" cy="206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1096202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14301"/>
            <a:ext cx="9245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-203200" y="6515101"/>
            <a:ext cx="12598400" cy="206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21463609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802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161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974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868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9-3D58-4C17-A397-E5018CE637E5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770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047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488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670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049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624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36168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31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21014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3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C1EC0-2BC0-4D14-BC6F-1841D55BB1C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309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849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D2D2-BCA9-4DBD-81DB-AA8015308F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3733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AE17C-5301-492B-B3BF-2900894B9B7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8305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3675F-F9BE-4ECB-BD17-066EB6BE8F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31503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F4FAD-877E-4590-BDB0-C3BDE9B1894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62626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F72FF-1775-45CB-9649-7F0046E19A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2967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33164-FF13-43CD-B7A0-0173FAAF66D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93166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33A4E-323C-4443-9705-105B3424276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88347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EDDF4-7183-4BE7-9482-7EECEA6939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800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76349"/>
            <a:ext cx="426720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295401"/>
            <a:ext cx="7213600" cy="48307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0" y="2514601"/>
            <a:ext cx="4267200" cy="36115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6A27F-03EE-47F3-AFEF-91C7F476583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DA1D6-4869-4161-8B6B-660FB1BEC81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06524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784FD-7168-4442-B5B3-4A4E847EB2A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26465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CA2BA-851F-4F61-B4B4-9A1A587FA71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13408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198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D2D2-BCA9-4DBD-81DB-AA8015308FA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6074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AE17C-5301-492B-B3BF-2900894B9B7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268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3675F-F9BE-4ECB-BD17-066EB6BE8F5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557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F4FAD-877E-4590-BDB0-C3BDE9B1894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51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F72FF-1775-45CB-9649-7F0046E19AA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131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33164-FF13-43CD-B7A0-0173FAAF66D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7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4346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68426"/>
            <a:ext cx="73152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35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51F1D-55BE-49A0-989A-64618DC8BE4E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3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33A4E-323C-4443-9705-105B3424276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4058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EDDF4-7183-4BE7-9482-7EECEA6939C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361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DA1D6-4869-4161-8B6B-660FB1BEC81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170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784FD-7168-4442-B5B3-4A4E847EB2A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488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CA2BA-851F-4F61-B4B4-9A1A587FA7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9470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2855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12792365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8452908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4148949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21393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gif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6.xml"/><Relationship Id="rId18" Type="http://schemas.openxmlformats.org/officeDocument/2006/relationships/audio" Target="../media/audio4.wav"/><Relationship Id="rId3" Type="http://schemas.openxmlformats.org/officeDocument/2006/relationships/slideLayout" Target="../slideLayouts/slideLayout74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audio" Target="../media/audio3.wav"/><Relationship Id="rId2" Type="http://schemas.openxmlformats.org/officeDocument/2006/relationships/slideLayout" Target="../slideLayouts/slideLayout73.xml"/><Relationship Id="rId16" Type="http://schemas.openxmlformats.org/officeDocument/2006/relationships/audio" Target="../media/audio2.wav"/><Relationship Id="rId20" Type="http://schemas.openxmlformats.org/officeDocument/2006/relationships/slide" Target="../slides/slide3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81.xml"/><Relationship Id="rId19" Type="http://schemas.openxmlformats.org/officeDocument/2006/relationships/audio" Target="../media/audio5.wav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6.jpeg"/><Relationship Id="rId22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7.xml"/><Relationship Id="rId18" Type="http://schemas.openxmlformats.org/officeDocument/2006/relationships/audio" Target="../media/audio4.wav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audio" Target="../media/audio3.wav"/><Relationship Id="rId2" Type="http://schemas.openxmlformats.org/officeDocument/2006/relationships/slideLayout" Target="../slideLayouts/slideLayout85.xml"/><Relationship Id="rId16" Type="http://schemas.openxmlformats.org/officeDocument/2006/relationships/audio" Target="../media/audio2.wav"/><Relationship Id="rId20" Type="http://schemas.openxmlformats.org/officeDocument/2006/relationships/slide" Target="../slides/slide3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93.xml"/><Relationship Id="rId19" Type="http://schemas.openxmlformats.org/officeDocument/2006/relationships/audio" Target="../media/audio5.wav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6.jpeg"/><Relationship Id="rId22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B868F63-4294-4212-B977-BF217872E1A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157" name="Text Box 1029"/>
          <p:cNvSpPr txBox="1">
            <a:spLocks noChangeArrowheads="1"/>
          </p:cNvSpPr>
          <p:nvPr/>
        </p:nvSpPr>
        <p:spPr bwMode="auto">
          <a:xfrm>
            <a:off x="1727200" y="6491288"/>
            <a:ext cx="873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102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9163" name="Line 1035"/>
          <p:cNvSpPr>
            <a:spLocks noChangeShapeType="1"/>
          </p:cNvSpPr>
          <p:nvPr/>
        </p:nvSpPr>
        <p:spPr bwMode="auto">
          <a:xfrm>
            <a:off x="162560" y="64516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9164" name="Line 1036"/>
          <p:cNvSpPr>
            <a:spLocks noChangeShapeType="1"/>
          </p:cNvSpPr>
          <p:nvPr/>
        </p:nvSpPr>
        <p:spPr bwMode="auto">
          <a:xfrm>
            <a:off x="162560" y="12319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3" name="Rectangle 10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561" y="1504950"/>
            <a:ext cx="1182624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2nd Bullet</a:t>
            </a: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2115" y="110490"/>
            <a:ext cx="1199486" cy="1048386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800884" y="-57150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1" y="101482"/>
            <a:ext cx="1312967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11704" y1="13375" x2="78370" y2="65043"/>
                        <a14:foregroundMark x1="10296" y1="86448" x2="82519" y2="19073"/>
                        <a14:foregroundMark x1="88074" y1="86802" x2="27185" y2="94184"/>
                        <a14:foregroundMark x1="10778" y1="32920" x2="26037" y2="19280"/>
                        <a14:foregroundMark x1="2444" y1="20756" x2="22111" y2="6909"/>
                        <a14:foregroundMark x1="36444" y1="3041" x2="57519" y2="1919"/>
                        <a14:foregroundMark x1="63778" y1="2657" x2="94333" y2="17803"/>
                        <a14:foregroundMark x1="21630" y1="8001" x2="36222" y2="2834"/>
                        <a14:foregroundMark x1="94778" y1="18719" x2="97556" y2="21494"/>
                        <a14:foregroundMark x1="96889" y1="21671" x2="88074" y2="26661"/>
                        <a14:foregroundMark x1="91333" y1="23324" x2="64000" y2="7086"/>
                        <a14:foregroundMark x1="67481" y1="9861" x2="37148" y2="9861"/>
                        <a14:foregroundMark x1="71407" y1="4311" x2="92259" y2="15589"/>
                        <a14:foregroundMark x1="30667" y1="29229" x2="38074" y2="26277"/>
                        <a14:foregroundMark x1="1519" y1="22764" x2="13778" y2="28491"/>
                        <a14:foregroundMark x1="26519" y1="20018" x2="47111" y2="15028"/>
                        <a14:foregroundMark x1="48481" y1="14851" x2="72111" y2="19457"/>
                        <a14:foregroundMark x1="88296" y1="26838" x2="85074" y2="29052"/>
                        <a14:foregroundMark x1="82741" y1="34396" x2="72333" y2="48066"/>
                        <a14:foregroundMark x1="72815" y1="52111" x2="72815" y2="60407"/>
                        <a14:foregroundMark x1="84593" y1="29229" x2="77889" y2="22025"/>
                        <a14:foregroundMark x1="54296" y1="14113" x2="68852" y2="17597"/>
                        <a14:foregroundMark x1="85519" y1="29613" x2="93630" y2="42516"/>
                        <a14:foregroundMark x1="93185" y1="42516" x2="92481" y2="60230"/>
                        <a14:foregroundMark x1="92926" y1="61352" x2="77667" y2="77945"/>
                        <a14:foregroundMark x1="83667" y1="76115" x2="83667" y2="76115"/>
                        <a14:foregroundMark x1="87630" y1="72040" x2="97556" y2="78683"/>
                        <a14:foregroundMark x1="96630" y1="80337" x2="83000" y2="90493"/>
                        <a14:foregroundMark x1="92000" y1="77384" x2="68852" y2="89017"/>
                        <a14:foregroundMark x1="6148" y1="75376" x2="40630" y2="91054"/>
                        <a14:foregroundMark x1="15407" y1="82758" x2="33444" y2="90493"/>
                        <a14:foregroundMark x1="17704" y1="52672" x2="39926" y2="77945"/>
                        <a14:foregroundMark x1="77889" y1="77768" x2="58000" y2="85149"/>
                        <a14:foregroundMark x1="57741" y1="85149" x2="41074" y2="84588"/>
                        <a14:foregroundMark x1="40148" y1="84411" x2="30222" y2="81281"/>
                        <a14:foregroundMark x1="28593" y1="81075" x2="18185" y2="74255"/>
                        <a14:foregroundMark x1="15630" y1="71863" x2="10296" y2="65043"/>
                        <a14:foregroundMark x1="8667" y1="63567" x2="4963" y2="51757"/>
                        <a14:foregroundMark x1="11704" y1="32005" x2="6148" y2="44907"/>
                        <a14:foregroundMark x1="5667" y1="46590" x2="6148" y2="51934"/>
                        <a14:foregroundMark x1="23259" y1="53971" x2="29519" y2="61707"/>
                        <a14:foregroundMark x1="40407" y1="69472" x2="43630" y2="66312"/>
                        <a14:foregroundMark x1="40852" y1="70387" x2="43852" y2="74432"/>
                        <a14:foregroundMark x1="43185" y1="83496" x2="44111" y2="80543"/>
                        <a14:foregroundMark x1="14926" y1="57101" x2="31593" y2="79598"/>
                        <a14:foregroundMark x1="51741" y1="77945" x2="44111" y2="76115"/>
                        <a14:foregroundMark x1="39926" y1="83289" x2="34148" y2="76469"/>
                        <a14:foregroundMark x1="20037" y1="70948" x2="9852" y2="57278"/>
                        <a14:foregroundMark x1="82296" y1="90493" x2="70481" y2="95660"/>
                        <a14:foregroundMark x1="12630" y1="72040" x2="3370" y2="77591"/>
                        <a14:foregroundMark x1="2667" y1="77945" x2="10296" y2="86448"/>
                        <a14:foregroundMark x1="11926" y1="86448" x2="24185" y2="92885"/>
                        <a14:foregroundMark x1="29963" y1="95099" x2="41333" y2="98258"/>
                        <a14:foregroundMark x1="41333" y1="97697" x2="56593" y2="96959"/>
                        <a14:foregroundMark x1="54963" y1="98612" x2="71407" y2="95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76" y="128379"/>
            <a:ext cx="1150384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67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7" r:id="rId13"/>
  </p:sldLayoutIdLst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B868F63-4294-4212-B977-BF217872E1A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157" name="Text Box 1029"/>
          <p:cNvSpPr txBox="1">
            <a:spLocks noChangeArrowheads="1"/>
          </p:cNvSpPr>
          <p:nvPr/>
        </p:nvSpPr>
        <p:spPr bwMode="auto">
          <a:xfrm>
            <a:off x="1727200" y="6491288"/>
            <a:ext cx="873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102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218267" y="76200"/>
            <a:ext cx="952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9163" name="Line 1035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9164" name="Line 1036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3" name="Rectangle 10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5" y="1504951"/>
            <a:ext cx="11197167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2nd Bullet</a:t>
            </a: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6677" y="298617"/>
            <a:ext cx="1029659" cy="794760"/>
          </a:xfrm>
          <a:prstGeom prst="rect">
            <a:avLst/>
          </a:prstGeom>
          <a:noFill/>
        </p:spPr>
      </p:pic>
      <p:sp>
        <p:nvSpPr>
          <p:cNvPr id="13" name="Text Box 135"/>
          <p:cNvSpPr txBox="1">
            <a:spLocks noChangeArrowheads="1"/>
          </p:cNvSpPr>
          <p:nvPr userDrawn="1"/>
        </p:nvSpPr>
        <p:spPr bwMode="auto">
          <a:xfrm>
            <a:off x="9688250" y="41078"/>
            <a:ext cx="21098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UNCLASSIFIED//FOUO</a:t>
            </a:r>
          </a:p>
        </p:txBody>
      </p:sp>
      <p:sp>
        <p:nvSpPr>
          <p:cNvPr id="14" name="Text Box 135"/>
          <p:cNvSpPr txBox="1">
            <a:spLocks noChangeArrowheads="1"/>
          </p:cNvSpPr>
          <p:nvPr userDrawn="1"/>
        </p:nvSpPr>
        <p:spPr bwMode="auto">
          <a:xfrm>
            <a:off x="203202" y="6491291"/>
            <a:ext cx="210987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UNCLASSIFIED//FOUO</a:t>
            </a:r>
          </a:p>
        </p:txBody>
      </p:sp>
      <p:pic>
        <p:nvPicPr>
          <p:cNvPr id="12" name="Picture 2" descr="70AF_logo_FINAL (008)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8" y="324132"/>
            <a:ext cx="1016003" cy="81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8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B868F63-4294-4212-B977-BF217872E1A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157" name="Text Box 1029"/>
          <p:cNvSpPr txBox="1">
            <a:spLocks noChangeArrowheads="1"/>
          </p:cNvSpPr>
          <p:nvPr/>
        </p:nvSpPr>
        <p:spPr bwMode="auto">
          <a:xfrm>
            <a:off x="1727200" y="6491288"/>
            <a:ext cx="873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102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9163" name="Line 1035"/>
          <p:cNvSpPr>
            <a:spLocks noChangeShapeType="1"/>
          </p:cNvSpPr>
          <p:nvPr/>
        </p:nvSpPr>
        <p:spPr bwMode="auto">
          <a:xfrm>
            <a:off x="162560" y="64516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9164" name="Line 1036"/>
          <p:cNvSpPr>
            <a:spLocks noChangeShapeType="1"/>
          </p:cNvSpPr>
          <p:nvPr/>
        </p:nvSpPr>
        <p:spPr bwMode="auto">
          <a:xfrm>
            <a:off x="162560" y="12319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3" name="Rectangle 10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561" y="1504950"/>
            <a:ext cx="1182624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2nd Bullet</a:t>
            </a: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8101" y="96738"/>
            <a:ext cx="1362359" cy="1051560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800884" y="-57150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76201"/>
            <a:ext cx="1426447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16" y="76200"/>
            <a:ext cx="1302784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7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B868F63-4294-4212-B977-BF217872E1AB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157" name="Text Box 1029"/>
          <p:cNvSpPr txBox="1">
            <a:spLocks noChangeArrowheads="1"/>
          </p:cNvSpPr>
          <p:nvPr/>
        </p:nvSpPr>
        <p:spPr bwMode="auto">
          <a:xfrm>
            <a:off x="1727200" y="6491288"/>
            <a:ext cx="873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Deter…Assure…Strike!</a:t>
            </a:r>
          </a:p>
        </p:txBody>
      </p:sp>
      <p:sp>
        <p:nvSpPr>
          <p:cNvPr id="102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0"/>
            <a:ext cx="96520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9163" name="Line 1035"/>
          <p:cNvSpPr>
            <a:spLocks noChangeShapeType="1"/>
          </p:cNvSpPr>
          <p:nvPr/>
        </p:nvSpPr>
        <p:spPr bwMode="auto">
          <a:xfrm>
            <a:off x="162560" y="64516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9164" name="Line 1036"/>
          <p:cNvSpPr>
            <a:spLocks noChangeShapeType="1"/>
          </p:cNvSpPr>
          <p:nvPr/>
        </p:nvSpPr>
        <p:spPr bwMode="auto">
          <a:xfrm>
            <a:off x="162560" y="1231900"/>
            <a:ext cx="1182624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33" name="Rectangle 10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561" y="1504950"/>
            <a:ext cx="1182624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2nd Bullet</a:t>
            </a:r>
          </a:p>
        </p:txBody>
      </p:sp>
      <p:pic>
        <p:nvPicPr>
          <p:cNvPr id="10" name="Picture 2" descr="C:\Users\Robert.Thorne\Desktop\3_D AFGSC shield_ no background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101" y="96738"/>
            <a:ext cx="1362359" cy="1051560"/>
          </a:xfrm>
          <a:prstGeom prst="rect">
            <a:avLst/>
          </a:prstGeom>
          <a:noFill/>
        </p:spPr>
      </p:pic>
      <p:sp>
        <p:nvSpPr>
          <p:cNvPr id="11" name="Text Box 135"/>
          <p:cNvSpPr txBox="1">
            <a:spLocks noChangeArrowheads="1"/>
          </p:cNvSpPr>
          <p:nvPr userDrawn="1"/>
        </p:nvSpPr>
        <p:spPr bwMode="auto">
          <a:xfrm>
            <a:off x="395972" y="6591301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2" name="Text Box 135"/>
          <p:cNvSpPr txBox="1">
            <a:spLocks noChangeArrowheads="1"/>
          </p:cNvSpPr>
          <p:nvPr userDrawn="1"/>
        </p:nvSpPr>
        <p:spPr bwMode="auto">
          <a:xfrm>
            <a:off x="10800884" y="-57150"/>
            <a:ext cx="14927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8000"/>
                </a:solidFill>
              </a:rPr>
              <a:t>UNCLASSIFIED</a:t>
            </a:r>
          </a:p>
        </p:txBody>
      </p:sp>
      <p:pic>
        <p:nvPicPr>
          <p:cNvPr id="13" name="Picture 3" descr="C:\Users\KONOWICD\Desktop\Picture1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76201"/>
            <a:ext cx="1426447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X:\Other DOD Organizations\625 STOS\20 AF &amp; 625  Patches\625 STOS graphics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11704" y1="13375" x2="78370" y2="65043"/>
                        <a14:foregroundMark x1="10296" y1="86448" x2="82519" y2="19073"/>
                        <a14:foregroundMark x1="88074" y1="86802" x2="27185" y2="94184"/>
                        <a14:foregroundMark x1="10778" y1="32920" x2="26037" y2="19280"/>
                        <a14:foregroundMark x1="2444" y1="20756" x2="22111" y2="6909"/>
                        <a14:foregroundMark x1="36444" y1="3041" x2="57519" y2="1919"/>
                        <a14:foregroundMark x1="63778" y1="2657" x2="94333" y2="17803"/>
                        <a14:foregroundMark x1="21630" y1="8001" x2="36222" y2="2834"/>
                        <a14:foregroundMark x1="94778" y1="18719" x2="97556" y2="21494"/>
                        <a14:foregroundMark x1="96889" y1="21671" x2="88074" y2="26661"/>
                        <a14:foregroundMark x1="91333" y1="23324" x2="64000" y2="7086"/>
                        <a14:foregroundMark x1="67481" y1="9861" x2="37148" y2="9861"/>
                        <a14:foregroundMark x1="71407" y1="4311" x2="92259" y2="15589"/>
                        <a14:foregroundMark x1="30667" y1="29229" x2="38074" y2="26277"/>
                        <a14:foregroundMark x1="1519" y1="22764" x2="13778" y2="28491"/>
                        <a14:foregroundMark x1="26519" y1="20018" x2="47111" y2="15028"/>
                        <a14:foregroundMark x1="48481" y1="14851" x2="72111" y2="19457"/>
                        <a14:foregroundMark x1="88296" y1="26838" x2="85074" y2="29052"/>
                        <a14:foregroundMark x1="82741" y1="34396" x2="72333" y2="48066"/>
                        <a14:foregroundMark x1="72815" y1="52111" x2="72815" y2="60407"/>
                        <a14:foregroundMark x1="84593" y1="29229" x2="77889" y2="22025"/>
                        <a14:foregroundMark x1="54296" y1="14113" x2="68852" y2="17597"/>
                        <a14:foregroundMark x1="85519" y1="29613" x2="93630" y2="42516"/>
                        <a14:foregroundMark x1="93185" y1="42516" x2="92481" y2="60230"/>
                        <a14:foregroundMark x1="92926" y1="61352" x2="77667" y2="77945"/>
                        <a14:foregroundMark x1="83667" y1="76115" x2="83667" y2="76115"/>
                        <a14:foregroundMark x1="87630" y1="72040" x2="97556" y2="78683"/>
                        <a14:foregroundMark x1="96630" y1="80337" x2="83000" y2="90493"/>
                        <a14:foregroundMark x1="92000" y1="77384" x2="68852" y2="89017"/>
                        <a14:foregroundMark x1="6148" y1="75376" x2="40630" y2="91054"/>
                        <a14:foregroundMark x1="15407" y1="82758" x2="33444" y2="90493"/>
                        <a14:foregroundMark x1="17704" y1="52672" x2="39926" y2="77945"/>
                        <a14:foregroundMark x1="77889" y1="77768" x2="58000" y2="85149"/>
                        <a14:foregroundMark x1="57741" y1="85149" x2="41074" y2="84588"/>
                        <a14:foregroundMark x1="40148" y1="84411" x2="30222" y2="81281"/>
                        <a14:foregroundMark x1="28593" y1="81075" x2="18185" y2="74255"/>
                        <a14:foregroundMark x1="15630" y1="71863" x2="10296" y2="65043"/>
                        <a14:foregroundMark x1="8667" y1="63567" x2="4963" y2="51757"/>
                        <a14:foregroundMark x1="11704" y1="32005" x2="6148" y2="44907"/>
                        <a14:foregroundMark x1="5667" y1="46590" x2="6148" y2="51934"/>
                        <a14:foregroundMark x1="23259" y1="53971" x2="29519" y2="61707"/>
                        <a14:foregroundMark x1="40407" y1="69472" x2="43630" y2="66312"/>
                        <a14:foregroundMark x1="40852" y1="70387" x2="43852" y2="74432"/>
                        <a14:foregroundMark x1="43185" y1="83496" x2="44111" y2="80543"/>
                        <a14:foregroundMark x1="14926" y1="57101" x2="31593" y2="79598"/>
                        <a14:foregroundMark x1="51741" y1="77945" x2="44111" y2="76115"/>
                        <a14:foregroundMark x1="39926" y1="83289" x2="34148" y2="76469"/>
                        <a14:foregroundMark x1="20037" y1="70948" x2="9852" y2="57278"/>
                        <a14:foregroundMark x1="82296" y1="90493" x2="70481" y2="95660"/>
                        <a14:foregroundMark x1="12630" y1="72040" x2="3370" y2="77591"/>
                        <a14:foregroundMark x1="2667" y1="77945" x2="10296" y2="86448"/>
                        <a14:foregroundMark x1="11926" y1="86448" x2="24185" y2="92885"/>
                        <a14:foregroundMark x1="29963" y1="95099" x2="41333" y2="98258"/>
                        <a14:foregroundMark x1="41333" y1="97697" x2="56593" y2="96959"/>
                        <a14:foregroundMark x1="54963" y1="98612" x2="71407" y2="95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16" y="76200"/>
            <a:ext cx="1302784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5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42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07BE930-0CC6-4DA7-8BF8-F4873F5A9B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grpSp>
        <p:nvGrpSpPr>
          <p:cNvPr id="1031" name="Group 20"/>
          <p:cNvGrpSpPr>
            <a:grpSpLocks/>
          </p:cNvGrpSpPr>
          <p:nvPr/>
        </p:nvGrpSpPr>
        <p:grpSpPr bwMode="auto">
          <a:xfrm>
            <a:off x="8229600" y="6172200"/>
            <a:ext cx="3524251" cy="534988"/>
            <a:chOff x="6172200" y="6172200"/>
            <a:chExt cx="2643188" cy="534544"/>
          </a:xfrm>
        </p:grpSpPr>
        <p:sp>
          <p:nvSpPr>
            <p:cNvPr id="22" name="Text Box 63"/>
            <p:cNvSpPr txBox="1">
              <a:spLocks noChangeArrowheads="1"/>
            </p:cNvSpPr>
            <p:nvPr/>
          </p:nvSpPr>
          <p:spPr bwMode="auto">
            <a:xfrm>
              <a:off x="74676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Cheer</a:t>
              </a: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auto">
            <a:xfrm>
              <a:off x="8229600" y="6491023"/>
              <a:ext cx="585788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Silence</a:t>
              </a:r>
            </a:p>
          </p:txBody>
        </p:sp>
        <p:sp>
          <p:nvSpPr>
            <p:cNvPr id="24" name="Text Box 65"/>
            <p:cNvSpPr txBox="1">
              <a:spLocks noChangeArrowheads="1"/>
            </p:cNvSpPr>
            <p:nvPr/>
          </p:nvSpPr>
          <p:spPr bwMode="auto">
            <a:xfrm>
              <a:off x="7062788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Lose</a:t>
              </a:r>
            </a:p>
          </p:txBody>
        </p:sp>
        <p:sp>
          <p:nvSpPr>
            <p:cNvPr id="25" name="Text Box 67"/>
            <p:cNvSpPr txBox="1">
              <a:spLocks noChangeArrowheads="1"/>
            </p:cNvSpPr>
            <p:nvPr/>
          </p:nvSpPr>
          <p:spPr bwMode="auto">
            <a:xfrm>
              <a:off x="6629400" y="6491023"/>
              <a:ext cx="549275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 smtClean="0">
                  <a:solidFill>
                    <a:schemeClr val="bg1"/>
                  </a:solidFill>
                  <a:effectLst/>
                </a:rPr>
                <a:t>Timer</a:t>
              </a:r>
              <a:endParaRPr lang="en-US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7885113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Boo</a:t>
              </a:r>
            </a:p>
          </p:txBody>
        </p:sp>
        <p:sp>
          <p:nvSpPr>
            <p:cNvPr id="27" name="AutoShape 60">
              <a:hlinkClick r:id="" action="ppaction://noaction" highlightClick="1">
                <a:snd r:embed="rId15" name="cheering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512050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28" name="AutoShape 61">
              <a:hlinkClick r:id="" action="ppaction://noaction" highlightClick="1">
                <a:snd r:embed="rId16" name="tpirhorns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102475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29" name="AutoShape 62">
              <a:hlinkClick r:id="" action="ppaction://noaction" highlightClick="1" endSnd="1"/>
            </p:cNvPr>
            <p:cNvSpPr>
              <a:spLocks noChangeArrowheads="1"/>
            </p:cNvSpPr>
            <p:nvPr/>
          </p:nvSpPr>
          <p:spPr bwMode="auto">
            <a:xfrm>
              <a:off x="8328025" y="6172200"/>
              <a:ext cx="365125" cy="364822"/>
            </a:xfrm>
            <a:prstGeom prst="actionButtonSound">
              <a:avLst/>
            </a:prstGeom>
            <a:solidFill>
              <a:srgbClr val="F6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30" name="AutoShape 66">
              <a:hlinkClick r:id="" action="ppaction://noaction" highlightClick="1">
                <a:snd r:embed="rId17" name="30 Second Timer With Jeopardy Thinking Music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707188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31" name="AutoShape 68">
              <a:hlinkClick r:id="" action="ppaction://noaction" highlightClick="1">
                <a:snd r:embed="rId18" name="boo3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924800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32" name="AutoShape 61">
              <a:hlinkClick r:id="" action="ppaction://noaction" highlightClick="1">
                <a:snd r:embed="rId19" name="Jeopardy Intro 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288088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/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61722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 smtClean="0">
                  <a:solidFill>
                    <a:schemeClr val="bg1"/>
                  </a:solidFill>
                  <a:effectLst/>
                </a:rPr>
                <a:t>Theme</a:t>
              </a:r>
              <a:endParaRPr lang="en-US" altLang="en-US" sz="800" b="1" dirty="0"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1032" name="Picture 2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718" y="5986464"/>
            <a:ext cx="96096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083300"/>
            <a:ext cx="24892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00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07BE930-0CC6-4DA7-8BF8-F4873F5A9B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1031" name="Group 20"/>
          <p:cNvGrpSpPr>
            <a:grpSpLocks/>
          </p:cNvGrpSpPr>
          <p:nvPr/>
        </p:nvGrpSpPr>
        <p:grpSpPr bwMode="auto">
          <a:xfrm>
            <a:off x="8229600" y="6172200"/>
            <a:ext cx="3524251" cy="534988"/>
            <a:chOff x="6172200" y="6172200"/>
            <a:chExt cx="2643188" cy="534544"/>
          </a:xfrm>
        </p:grpSpPr>
        <p:sp>
          <p:nvSpPr>
            <p:cNvPr id="22" name="Text Box 63"/>
            <p:cNvSpPr txBox="1">
              <a:spLocks noChangeArrowheads="1"/>
            </p:cNvSpPr>
            <p:nvPr/>
          </p:nvSpPr>
          <p:spPr bwMode="auto">
            <a:xfrm>
              <a:off x="74676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rgbClr val="FFFFFF"/>
                  </a:solidFill>
                  <a:effectLst/>
                </a:rPr>
                <a:t>Cheer</a:t>
              </a: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auto">
            <a:xfrm>
              <a:off x="8229600" y="6491023"/>
              <a:ext cx="585788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rgbClr val="FFFFFF"/>
                  </a:solidFill>
                  <a:effectLst/>
                </a:rPr>
                <a:t>Silence</a:t>
              </a:r>
            </a:p>
          </p:txBody>
        </p:sp>
        <p:sp>
          <p:nvSpPr>
            <p:cNvPr id="24" name="Text Box 65"/>
            <p:cNvSpPr txBox="1">
              <a:spLocks noChangeArrowheads="1"/>
            </p:cNvSpPr>
            <p:nvPr/>
          </p:nvSpPr>
          <p:spPr bwMode="auto">
            <a:xfrm>
              <a:off x="7062788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rgbClr val="FFFFFF"/>
                  </a:solidFill>
                  <a:effectLst/>
                </a:rPr>
                <a:t>Lose</a:t>
              </a:r>
            </a:p>
          </p:txBody>
        </p:sp>
        <p:sp>
          <p:nvSpPr>
            <p:cNvPr id="25" name="Text Box 67"/>
            <p:cNvSpPr txBox="1">
              <a:spLocks noChangeArrowheads="1"/>
            </p:cNvSpPr>
            <p:nvPr/>
          </p:nvSpPr>
          <p:spPr bwMode="auto">
            <a:xfrm>
              <a:off x="6629400" y="6491023"/>
              <a:ext cx="549275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 smtClean="0">
                  <a:solidFill>
                    <a:srgbClr val="FFFFFF"/>
                  </a:solidFill>
                  <a:effectLst/>
                </a:rPr>
                <a:t>Timer</a:t>
              </a:r>
              <a:endParaRPr lang="en-US" altLang="en-US" sz="800" b="1" dirty="0">
                <a:solidFill>
                  <a:srgbClr val="FFFFFF"/>
                </a:solidFill>
                <a:effectLst/>
              </a:endParaRP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7885113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rgbClr val="FFFFFF"/>
                  </a:solidFill>
                  <a:effectLst/>
                </a:rPr>
                <a:t>Boo</a:t>
              </a:r>
            </a:p>
          </p:txBody>
        </p:sp>
        <p:sp>
          <p:nvSpPr>
            <p:cNvPr id="27" name="AutoShape 60">
              <a:hlinkClick r:id="" action="ppaction://noaction" highlightClick="1">
                <a:snd r:embed="rId15" name="cheering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512050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28" name="AutoShape 61">
              <a:hlinkClick r:id="" action="ppaction://noaction" highlightClick="1">
                <a:snd r:embed="rId16" name="tpirhorns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102475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29" name="AutoShape 62">
              <a:hlinkClick r:id="" action="ppaction://noaction" highlightClick="1" endSnd="1"/>
            </p:cNvPr>
            <p:cNvSpPr>
              <a:spLocks noChangeArrowheads="1"/>
            </p:cNvSpPr>
            <p:nvPr/>
          </p:nvSpPr>
          <p:spPr bwMode="auto">
            <a:xfrm>
              <a:off x="8328025" y="6172200"/>
              <a:ext cx="365125" cy="364822"/>
            </a:xfrm>
            <a:prstGeom prst="actionButtonSound">
              <a:avLst/>
            </a:prstGeom>
            <a:solidFill>
              <a:srgbClr val="F6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0" name="AutoShape 66">
              <a:hlinkClick r:id="" action="ppaction://noaction" highlightClick="1">
                <a:snd r:embed="rId17" name="30 Second Timer With Jeopardy Thinking Music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707188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1" name="AutoShape 68">
              <a:hlinkClick r:id="" action="ppaction://noaction" highlightClick="1">
                <a:snd r:embed="rId18" name="boo3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924800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2" name="AutoShape 61">
              <a:hlinkClick r:id="" action="ppaction://noaction" highlightClick="1">
                <a:snd r:embed="rId19" name="Jeopardy Intro 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288088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61722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 smtClean="0">
                  <a:solidFill>
                    <a:srgbClr val="FFFFFF"/>
                  </a:solidFill>
                  <a:effectLst/>
                </a:rPr>
                <a:t>Theme</a:t>
              </a:r>
              <a:endParaRPr lang="en-US" altLang="en-US" sz="800" b="1" dirty="0">
                <a:solidFill>
                  <a:srgbClr val="FFFFFF"/>
                </a:solidFill>
                <a:effectLst/>
              </a:endParaRPr>
            </a:p>
          </p:txBody>
        </p:sp>
      </p:grpSp>
      <p:pic>
        <p:nvPicPr>
          <p:cNvPr id="1032" name="Picture 2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718" y="5986464"/>
            <a:ext cx="96096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083300"/>
            <a:ext cx="24892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4" descr="AFGSC Shield Small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3200" y="152400"/>
            <a:ext cx="123613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C:\Users\KONOWICD\Desktop\Picture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7" y="235633"/>
            <a:ext cx="1426447" cy="10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-152400" y="1165226"/>
            <a:ext cx="12496800" cy="206375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gamma/>
                  <a:shade val="84706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114301"/>
            <a:ext cx="92456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203200" y="6515101"/>
            <a:ext cx="12598400" cy="206375"/>
          </a:xfrm>
          <a:prstGeom prst="rect">
            <a:avLst/>
          </a:prstGeom>
          <a:solidFill>
            <a:srgbClr val="000066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“SI VIS PACEM PARA BELLUM”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247901" y="1131889"/>
            <a:ext cx="31309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i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Georgia" pitchFamily="18" charset="0"/>
                <a:cs typeface="+mn-cs"/>
              </a:rPr>
              <a:t>625</a:t>
            </a:r>
            <a:r>
              <a:rPr lang="en-US" sz="1200" b="1" i="1" baseline="3000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Georgia" pitchFamily="18" charset="0"/>
                <a:cs typeface="+mn-cs"/>
              </a:rPr>
              <a:t>th</a:t>
            </a:r>
            <a:r>
              <a:rPr lang="en-US" sz="1200" b="1" i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Georgia" pitchFamily="18" charset="0"/>
                <a:cs typeface="+mn-cs"/>
              </a:rPr>
              <a:t> Strategic Operations Squadron</a:t>
            </a:r>
          </a:p>
        </p:txBody>
      </p:sp>
      <p:grpSp>
        <p:nvGrpSpPr>
          <p:cNvPr id="5129" name="Group 10"/>
          <p:cNvGrpSpPr>
            <a:grpSpLocks noChangeAspect="1"/>
          </p:cNvGrpSpPr>
          <p:nvPr userDrawn="1"/>
        </p:nvGrpSpPr>
        <p:grpSpPr bwMode="auto">
          <a:xfrm>
            <a:off x="154508" y="968514"/>
            <a:ext cx="608195" cy="479287"/>
            <a:chOff x="2526" y="1440"/>
            <a:chExt cx="1731" cy="1817"/>
          </a:xfrm>
        </p:grpSpPr>
        <p:sp>
          <p:nvSpPr>
            <p:cNvPr id="1035" name="Freeform 11"/>
            <p:cNvSpPr>
              <a:spLocks noChangeAspect="1"/>
            </p:cNvSpPr>
            <p:nvPr userDrawn="1"/>
          </p:nvSpPr>
          <p:spPr bwMode="auto">
            <a:xfrm>
              <a:off x="3032" y="2674"/>
              <a:ext cx="476" cy="391"/>
            </a:xfrm>
            <a:custGeom>
              <a:avLst/>
              <a:gdLst/>
              <a:ahLst/>
              <a:cxnLst>
                <a:cxn ang="0">
                  <a:pos x="319" y="20"/>
                </a:cxn>
                <a:cxn ang="0">
                  <a:pos x="285" y="71"/>
                </a:cxn>
                <a:cxn ang="0">
                  <a:pos x="268" y="140"/>
                </a:cxn>
                <a:cxn ang="0">
                  <a:pos x="234" y="162"/>
                </a:cxn>
                <a:cxn ang="0">
                  <a:pos x="205" y="185"/>
                </a:cxn>
                <a:cxn ang="0">
                  <a:pos x="0" y="191"/>
                </a:cxn>
                <a:cxn ang="0">
                  <a:pos x="63" y="237"/>
                </a:cxn>
                <a:cxn ang="0">
                  <a:pos x="160" y="390"/>
                </a:cxn>
                <a:cxn ang="0">
                  <a:pos x="359" y="385"/>
                </a:cxn>
                <a:cxn ang="0">
                  <a:pos x="473" y="282"/>
                </a:cxn>
                <a:cxn ang="0">
                  <a:pos x="445" y="179"/>
                </a:cxn>
                <a:cxn ang="0">
                  <a:pos x="399" y="31"/>
                </a:cxn>
                <a:cxn ang="0">
                  <a:pos x="348" y="3"/>
                </a:cxn>
                <a:cxn ang="0">
                  <a:pos x="319" y="26"/>
                </a:cxn>
                <a:cxn ang="0">
                  <a:pos x="319" y="20"/>
                </a:cxn>
              </a:cxnLst>
              <a:rect l="0" t="0" r="r" b="b"/>
              <a:pathLst>
                <a:path w="473" h="393">
                  <a:moveTo>
                    <a:pt x="319" y="20"/>
                  </a:moveTo>
                  <a:cubicBezTo>
                    <a:pt x="303" y="36"/>
                    <a:pt x="290" y="49"/>
                    <a:pt x="285" y="71"/>
                  </a:cubicBezTo>
                  <a:cubicBezTo>
                    <a:pt x="282" y="82"/>
                    <a:pt x="279" y="129"/>
                    <a:pt x="268" y="140"/>
                  </a:cubicBezTo>
                  <a:cubicBezTo>
                    <a:pt x="258" y="150"/>
                    <a:pt x="245" y="155"/>
                    <a:pt x="234" y="162"/>
                  </a:cubicBezTo>
                  <a:cubicBezTo>
                    <a:pt x="225" y="168"/>
                    <a:pt x="217" y="184"/>
                    <a:pt x="205" y="185"/>
                  </a:cubicBezTo>
                  <a:cubicBezTo>
                    <a:pt x="137" y="190"/>
                    <a:pt x="68" y="189"/>
                    <a:pt x="0" y="191"/>
                  </a:cubicBezTo>
                  <a:cubicBezTo>
                    <a:pt x="10" y="229"/>
                    <a:pt x="28" y="228"/>
                    <a:pt x="63" y="237"/>
                  </a:cubicBezTo>
                  <a:cubicBezTo>
                    <a:pt x="71" y="312"/>
                    <a:pt x="91" y="357"/>
                    <a:pt x="160" y="390"/>
                  </a:cubicBezTo>
                  <a:cubicBezTo>
                    <a:pt x="226" y="388"/>
                    <a:pt x="293" y="393"/>
                    <a:pt x="359" y="385"/>
                  </a:cubicBezTo>
                  <a:cubicBezTo>
                    <a:pt x="383" y="382"/>
                    <a:pt x="462" y="299"/>
                    <a:pt x="473" y="282"/>
                  </a:cubicBezTo>
                  <a:cubicBezTo>
                    <a:pt x="470" y="243"/>
                    <a:pt x="472" y="208"/>
                    <a:pt x="445" y="179"/>
                  </a:cubicBezTo>
                  <a:cubicBezTo>
                    <a:pt x="430" y="137"/>
                    <a:pt x="429" y="60"/>
                    <a:pt x="399" y="31"/>
                  </a:cubicBezTo>
                  <a:cubicBezTo>
                    <a:pt x="385" y="18"/>
                    <a:pt x="364" y="13"/>
                    <a:pt x="348" y="3"/>
                  </a:cubicBezTo>
                  <a:cubicBezTo>
                    <a:pt x="313" y="11"/>
                    <a:pt x="332" y="0"/>
                    <a:pt x="319" y="26"/>
                  </a:cubicBezTo>
                  <a:cubicBezTo>
                    <a:pt x="318" y="28"/>
                    <a:pt x="319" y="22"/>
                    <a:pt x="319" y="20"/>
                  </a:cubicBezTo>
                  <a:close/>
                </a:path>
              </a:pathLst>
            </a:custGeom>
            <a:solidFill>
              <a:srgbClr val="B2B2B2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Ctr="1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5133" name="Picture 13" descr="Wallpapers and screen savers"/>
            <p:cNvPicPr>
              <a:picLocks noChangeAspect="1" noChangeArrowheads="1"/>
            </p:cNvPicPr>
            <p:nvPr userDrawn="1"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638" r="26685"/>
            <a:stretch>
              <a:fillRect/>
            </a:stretch>
          </p:blipFill>
          <p:spPr bwMode="auto">
            <a:xfrm>
              <a:off x="2526" y="1440"/>
              <a:ext cx="1731" cy="1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0" name="Picture 15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7601" y="438604"/>
            <a:ext cx="1081617" cy="100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371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6699FF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  <a:ea typeface="+mn-ea"/>
          <a:cs typeface="+mn-cs"/>
        </a:defRPr>
      </a:lvl1pPr>
      <a:lvl2pPr marL="574675" indent="-231775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2pPr>
      <a:lvl3pPr marL="917575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4pPr>
      <a:lvl5pPr marL="1603375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5pPr>
      <a:lvl6pPr marL="2060575" indent="-2286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6pPr>
      <a:lvl7pPr marL="2517775" indent="-2286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7pPr>
      <a:lvl8pPr marL="2974975" indent="-2286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8pPr>
      <a:lvl9pPr marL="3432175" indent="-2286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5.wav"/><Relationship Id="rId3" Type="http://schemas.openxmlformats.org/officeDocument/2006/relationships/image" Target="../media/image17.jpeg"/><Relationship Id="rId7" Type="http://schemas.openxmlformats.org/officeDocument/2006/relationships/audio" Target="../media/audio4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0.xml"/><Relationship Id="rId7" Type="http://schemas.openxmlformats.org/officeDocument/2006/relationships/slide" Target="slide34.xml"/><Relationship Id="rId12" Type="http://schemas.openxmlformats.org/officeDocument/2006/relationships/slide" Target="slide29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78.xml"/><Relationship Id="rId6" Type="http://schemas.openxmlformats.org/officeDocument/2006/relationships/slide" Target="slide45.xml"/><Relationship Id="rId11" Type="http://schemas.openxmlformats.org/officeDocument/2006/relationships/slide" Target="slide38.xml"/><Relationship Id="rId5" Type="http://schemas.openxmlformats.org/officeDocument/2006/relationships/slide" Target="slide32.xml"/><Relationship Id="rId10" Type="http://schemas.openxmlformats.org/officeDocument/2006/relationships/slide" Target="slide49.xml"/><Relationship Id="rId4" Type="http://schemas.openxmlformats.org/officeDocument/2006/relationships/slide" Target="slide43.xml"/><Relationship Id="rId9" Type="http://schemas.openxmlformats.org/officeDocument/2006/relationships/slide" Target="slide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1994/09/18/us/wreckage-in-the-desert-was-odd-but-not-alien.html?pagewanted=all" TargetMode="External"/><Relationship Id="rId2" Type="http://schemas.openxmlformats.org/officeDocument/2006/relationships/hyperlink" Target="https://oceanexplorer.noaa.gov/explorations/sound01/background/acoustics/media/sofar.html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s://books.google.com/books?id=qrsIzxnsAjgC&amp;pg=RA1-PA4&amp;lpg=RA1-PA4&amp;dq=colonel+trakowski&amp;source=bl&amp;ots=nQN7Op63ZV&amp;sig=YNyZbAvPQkX5eSAXuGoc6pA_pmQ&amp;hl=en&amp;sa=X&amp;ved=0ahUKEwjwxI_t4pLcAhVO6lMKHc_HApwQ6AEILDAB#v=onepage&amp;q=toy&amp;f=false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90800" y="1577976"/>
            <a:ext cx="7772400" cy="23844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625th Strategic Operations Squadron</a:t>
            </a:r>
            <a:r>
              <a:rPr lang="en-US" sz="31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1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Commander’s Call </a:t>
            </a:r>
            <a:r>
              <a:rPr lang="en-US" sz="31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(June </a:t>
            </a:r>
            <a:r>
              <a:rPr lang="en-US" sz="31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2018)</a:t>
            </a:r>
            <a:r>
              <a:rPr lang="en-US" sz="4000" dirty="0">
                <a:solidFill>
                  <a:schemeClr val="tx1"/>
                </a:solidFill>
              </a:rPr>
              <a:t/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6600" y="3810001"/>
            <a:ext cx="28956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>
              <a:spcBef>
                <a:spcPct val="20000"/>
              </a:spcBef>
              <a:defRPr/>
            </a:pPr>
            <a:r>
              <a:rPr lang="en-US" b="1" i="1" kern="0" dirty="0">
                <a:solidFill>
                  <a:srgbClr val="2D2DB9">
                    <a:lumMod val="50000"/>
                  </a:srgbClr>
                </a:solidFill>
              </a:rPr>
              <a:t>Lt Col Hayley S. James</a:t>
            </a:r>
          </a:p>
          <a:p>
            <a:pPr marL="228600" indent="-228600" algn="r">
              <a:spcBef>
                <a:spcPct val="20000"/>
              </a:spcBef>
              <a:defRPr/>
            </a:pPr>
            <a:r>
              <a:rPr lang="en-US" b="1" i="1" kern="0" dirty="0">
                <a:solidFill>
                  <a:srgbClr val="2D2DB9">
                    <a:lumMod val="50000"/>
                  </a:srgbClr>
                </a:solidFill>
              </a:rPr>
              <a:t>Commander</a:t>
            </a:r>
          </a:p>
        </p:txBody>
      </p:sp>
    </p:spTree>
    <p:extLst>
      <p:ext uri="{BB962C8B-B14F-4D97-AF65-F5344CB8AC3E}">
        <p14:creationId xmlns:p14="http://schemas.microsoft.com/office/powerpoint/2010/main" val="27703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889" y="344312"/>
            <a:ext cx="6934200" cy="868363"/>
          </a:xfrm>
        </p:spPr>
        <p:txBody>
          <a:bodyPr/>
          <a:lstStyle/>
          <a:p>
            <a:r>
              <a:rPr lang="en-US" dirty="0" smtClean="0"/>
              <a:t>STEP – STRIPES FOR EXCEPTIONAL PERFORMERS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756" y="1444978"/>
            <a:ext cx="1134533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Limited number of exceptional enlisted directly promoted to SSgt and TSgt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MAJCOM CC selects from the quota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AFGSC 16 stripes 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nomination packages are boarded Group to Wing to NAF to MAJCOM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Senior Rater nomination, 1206 w/ 5 bullets and last 3 EPRs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Eligible </a:t>
            </a:r>
            <a:r>
              <a:rPr kumimoji="0" lang="en-US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SrA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SSgt must meet TIS and TIG requirements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SrA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3 years TIS and at least 6 months TIG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SSgt 5 years TIS and at least 12 months TIG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 still required for </a:t>
            </a:r>
            <a:r>
              <a:rPr kumimoji="0" lang="en-US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SrA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promote to SSgt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not completed a waiver is required but member is still eligible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Selection notification date becomes the effective date and the date of rank no earlier than 1 Sep 2018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590801"/>
            <a:ext cx="6934200" cy="868363"/>
          </a:xfrm>
        </p:spPr>
        <p:txBody>
          <a:bodyPr/>
          <a:lstStyle/>
          <a:p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5784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“”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4" y="1295400"/>
            <a:ext cx="5867400" cy="539080"/>
          </a:xfrm>
        </p:spPr>
        <p:txBody>
          <a:bodyPr/>
          <a:lstStyle/>
          <a:p>
            <a:pPr lvl="1"/>
            <a:r>
              <a:rPr lang="en-US" sz="2400" dirty="0" smtClean="0"/>
              <a:t>100 Days of summer – Sun Safety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1802461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Don’t Feel the Burn</a:t>
            </a:r>
            <a:endParaRPr lang="en-US" sz="28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2478799"/>
            <a:ext cx="398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Wear sunscreen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Take breaks from the sun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Hats, sunglasses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1360" y="1879517"/>
            <a:ext cx="19720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Drink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Hydrate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Electrolytes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57800" y="2895600"/>
            <a:ext cx="6934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Feeling Hot?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 </a:t>
            </a:r>
            <a:r>
              <a:rPr lang="en-US" sz="2000" dirty="0" err="1" smtClean="0"/>
              <a:t>Exaustion</a:t>
            </a: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Weakness, dizziness, nausea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Move to cool place, sip water, loosen clothes, wet towel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 Stroke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Elevated body temp, rapid pulse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Move to cool place, wet towel, DO NOT DRINK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 Cramp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Muscle pain, heavy sweating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Move to cool place, drink water, cool down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31375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000"/>
    </mc:Choice>
    <mc:Fallback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Safety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600201"/>
            <a:ext cx="8839200" cy="4525963"/>
          </a:xfrm>
        </p:spPr>
        <p:txBody>
          <a:bodyPr/>
          <a:lstStyle/>
          <a:p>
            <a:r>
              <a:rPr lang="en-US" dirty="0"/>
              <a:t>STOS Flight Safety</a:t>
            </a:r>
          </a:p>
          <a:p>
            <a:pPr lvl="1"/>
            <a:r>
              <a:rPr lang="en-US" dirty="0"/>
              <a:t>Foreign Object Debris (FOD check)</a:t>
            </a:r>
          </a:p>
          <a:p>
            <a:pPr lvl="1"/>
            <a:r>
              <a:rPr lang="en-US" dirty="0"/>
              <a:t>Hearing protection</a:t>
            </a:r>
          </a:p>
          <a:p>
            <a:pPr lvl="1"/>
            <a:r>
              <a:rPr lang="en-US" dirty="0"/>
              <a:t>Tripping Hazards</a:t>
            </a:r>
          </a:p>
          <a:p>
            <a:pPr lvl="1"/>
            <a:r>
              <a:rPr lang="en-US" dirty="0"/>
              <a:t>Heat awareness and preparation</a:t>
            </a:r>
          </a:p>
          <a:p>
            <a:pPr lvl="2"/>
            <a:r>
              <a:rPr lang="en-US" dirty="0"/>
              <a:t>Hydration</a:t>
            </a:r>
          </a:p>
          <a:p>
            <a:pPr lvl="2"/>
            <a:r>
              <a:rPr lang="en-US" dirty="0"/>
              <a:t>Sunscreen</a:t>
            </a:r>
          </a:p>
          <a:p>
            <a:pPr lvl="2"/>
            <a:r>
              <a:rPr lang="en-US" dirty="0"/>
              <a:t>Body Temperature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371600" y="6515101"/>
            <a:ext cx="9448800" cy="2063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838450"/>
            <a:ext cx="3124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751426"/>
            <a:ext cx="2450954" cy="10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000"/>
    </mc:Choice>
    <mc:Fallback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84947"/>
            <a:ext cx="8740442" cy="47434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63C63C7-37AE-4C84-A108-45FA45DCC24E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9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SAPR – 2d Quarter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82296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Unrestricted: investigated &amp; command </a:t>
            </a:r>
            <a:r>
              <a:rPr lang="en-US" sz="2400" dirty="0" err="1"/>
              <a:t>auth’s</a:t>
            </a:r>
            <a:r>
              <a:rPr lang="en-US" sz="2400" dirty="0"/>
              <a:t> aware</a:t>
            </a:r>
          </a:p>
          <a:p>
            <a:pPr eaLnBrk="1" hangingPunct="1">
              <a:defRPr/>
            </a:pPr>
            <a:r>
              <a:rPr lang="en-US" sz="2400" dirty="0"/>
              <a:t>Restricted: confidential, not investigated, reported to SARC, SAPR VA, health care</a:t>
            </a:r>
          </a:p>
          <a:p>
            <a:pPr lvl="1" eaLnBrk="1" hangingPunct="1">
              <a:defRPr/>
            </a:pPr>
            <a:r>
              <a:rPr lang="en-US" sz="2400" dirty="0"/>
              <a:t>Exceptions:</a:t>
            </a:r>
          </a:p>
          <a:p>
            <a:pPr lvl="2" eaLnBrk="1" hangingPunct="1">
              <a:defRPr/>
            </a:pPr>
            <a:r>
              <a:rPr lang="en-US" sz="2400" dirty="0"/>
              <a:t>Victim provides written authorization</a:t>
            </a:r>
          </a:p>
          <a:p>
            <a:pPr lvl="2" eaLnBrk="1" hangingPunct="1">
              <a:defRPr/>
            </a:pPr>
            <a:r>
              <a:rPr lang="en-US" sz="2400" dirty="0"/>
              <a:t>To prevent/lessen serious threat to anyone’s health/safety</a:t>
            </a:r>
          </a:p>
          <a:p>
            <a:pPr lvl="2" eaLnBrk="1" hangingPunct="1">
              <a:defRPr/>
            </a:pPr>
            <a:r>
              <a:rPr lang="en-US" sz="2400" dirty="0"/>
              <a:t>Disability </a:t>
            </a:r>
            <a:r>
              <a:rPr lang="en-US" sz="2400" dirty="0" err="1"/>
              <a:t>Eval</a:t>
            </a:r>
            <a:r>
              <a:rPr lang="en-US" sz="2400" dirty="0"/>
              <a:t> Board &amp; Med </a:t>
            </a:r>
            <a:r>
              <a:rPr lang="en-US" sz="2400" dirty="0" err="1"/>
              <a:t>Eval</a:t>
            </a:r>
            <a:r>
              <a:rPr lang="en-US" sz="2400" dirty="0"/>
              <a:t> Board</a:t>
            </a:r>
          </a:p>
          <a:p>
            <a:pPr lvl="2" eaLnBrk="1" hangingPunct="1">
              <a:defRPr/>
            </a:pPr>
            <a:r>
              <a:rPr lang="en-US" sz="2400" dirty="0"/>
              <a:t>When required by Law</a:t>
            </a:r>
          </a:p>
          <a:p>
            <a:pPr lvl="2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494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SAPR – 2d Quarter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82296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Reporting out the Chain of Command</a:t>
            </a:r>
          </a:p>
          <a:p>
            <a:pPr lvl="1" eaLnBrk="1" hangingPunct="1">
              <a:defRPr/>
            </a:pPr>
            <a:r>
              <a:rPr lang="en-US" sz="2400" dirty="0"/>
              <a:t>When alleged subject is CC or in </a:t>
            </a:r>
            <a:r>
              <a:rPr lang="en-US" sz="2400" dirty="0" err="1"/>
              <a:t>CoC</a:t>
            </a:r>
            <a:r>
              <a:rPr lang="en-US" sz="2400" dirty="0"/>
              <a:t>, options are:</a:t>
            </a:r>
          </a:p>
          <a:p>
            <a:pPr lvl="2" eaLnBrk="1" hangingPunct="1">
              <a:defRPr/>
            </a:pPr>
            <a:r>
              <a:rPr lang="en-US" sz="2400" dirty="0"/>
              <a:t>Next Sr CO</a:t>
            </a:r>
          </a:p>
          <a:p>
            <a:pPr lvl="2" eaLnBrk="1" hangingPunct="1">
              <a:defRPr/>
            </a:pPr>
            <a:r>
              <a:rPr lang="en-US" sz="2400" dirty="0"/>
              <a:t>CC outside </a:t>
            </a:r>
            <a:r>
              <a:rPr lang="en-US" sz="2400" dirty="0" err="1"/>
              <a:t>CoC</a:t>
            </a:r>
            <a:endParaRPr lang="en-US" sz="2400" dirty="0"/>
          </a:p>
          <a:p>
            <a:pPr lvl="2" eaLnBrk="1" hangingPunct="1">
              <a:defRPr/>
            </a:pPr>
            <a:r>
              <a:rPr lang="en-US" sz="2400" dirty="0"/>
              <a:t>OSI</a:t>
            </a:r>
          </a:p>
          <a:p>
            <a:pPr lvl="2" eaLnBrk="1" hangingPunct="1">
              <a:defRPr/>
            </a:pPr>
            <a:r>
              <a:rPr lang="en-US" sz="2400" dirty="0"/>
              <a:t>IG</a:t>
            </a:r>
          </a:p>
          <a:p>
            <a:pPr lvl="2" eaLnBrk="1" hangingPunct="1">
              <a:defRPr/>
            </a:pPr>
            <a:r>
              <a:rPr lang="en-US" sz="2400" dirty="0"/>
              <a:t>SVC</a:t>
            </a:r>
          </a:p>
          <a:p>
            <a:pPr lvl="2" eaLnBrk="1" hangingPunct="1">
              <a:defRPr/>
            </a:pPr>
            <a:r>
              <a:rPr lang="en-US" sz="2400" dirty="0"/>
              <a:t>DoD Safe Helpline</a:t>
            </a:r>
          </a:p>
          <a:p>
            <a:pPr eaLnBrk="1" hangingPunct="1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2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SAPR – 2d Quarter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82296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Independent Investigation</a:t>
            </a:r>
          </a:p>
          <a:p>
            <a:pPr lvl="1" eaLnBrk="1" hangingPunct="1">
              <a:defRPr/>
            </a:pPr>
            <a:r>
              <a:rPr lang="en-US" sz="2400" dirty="0"/>
              <a:t>When info regarding sexual assault is provided to LE by someone other than the victim (Victim can elect not to participate)</a:t>
            </a:r>
          </a:p>
          <a:p>
            <a:pPr lvl="2" eaLnBrk="1" hangingPunct="1">
              <a:defRPr/>
            </a:pPr>
            <a:r>
              <a:rPr lang="en-US" sz="2400" dirty="0"/>
              <a:t>Mandatory reporters: CCs, 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dirty="0" err="1"/>
              <a:t>Sgts</a:t>
            </a:r>
            <a:r>
              <a:rPr lang="en-US" sz="2400" dirty="0"/>
              <a:t>, </a:t>
            </a:r>
            <a:r>
              <a:rPr lang="en-US" sz="2400" dirty="0" err="1"/>
              <a:t>CoC</a:t>
            </a:r>
            <a:r>
              <a:rPr lang="en-US" sz="2400" dirty="0"/>
              <a:t>, LE</a:t>
            </a:r>
          </a:p>
          <a:p>
            <a:pPr lvl="2" eaLnBrk="1" hangingPunct="1">
              <a:defRPr/>
            </a:pPr>
            <a:r>
              <a:rPr lang="en-US" sz="2400" dirty="0"/>
              <a:t>Independent investigation is opened BEFORE victim files report with SAPR office: only unrestricted reported option available</a:t>
            </a:r>
          </a:p>
          <a:p>
            <a:pPr eaLnBrk="1" hangingPunct="1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8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Parental Leave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82296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3 forms of non-chargeable leave</a:t>
            </a:r>
          </a:p>
          <a:p>
            <a:pPr lvl="1" eaLnBrk="1" hangingPunct="1">
              <a:defRPr/>
            </a:pPr>
            <a:r>
              <a:rPr lang="en-US" sz="2400" dirty="0"/>
              <a:t>Convalescent leave (every birth mother, 42 days)</a:t>
            </a:r>
          </a:p>
          <a:p>
            <a:pPr lvl="1" eaLnBrk="1" hangingPunct="1">
              <a:defRPr/>
            </a:pPr>
            <a:r>
              <a:rPr lang="en-US" sz="2400" dirty="0"/>
              <a:t>Primary caregiver leave (42 days)</a:t>
            </a:r>
          </a:p>
          <a:p>
            <a:pPr lvl="2" eaLnBrk="1" hangingPunct="1">
              <a:defRPr/>
            </a:pPr>
            <a:r>
              <a:rPr lang="en-US" sz="2400" dirty="0"/>
              <a:t>Reduced 1 day for each </a:t>
            </a:r>
            <a:r>
              <a:rPr lang="en-US" sz="2400" dirty="0" err="1"/>
              <a:t>add’l</a:t>
            </a:r>
            <a:r>
              <a:rPr lang="en-US" sz="2400" dirty="0"/>
              <a:t> convalescent day</a:t>
            </a:r>
          </a:p>
          <a:p>
            <a:pPr lvl="1" eaLnBrk="1" hangingPunct="1">
              <a:defRPr/>
            </a:pPr>
            <a:r>
              <a:rPr lang="en-US" sz="2400" dirty="0"/>
              <a:t>Secondary caregiver leave (21 days)</a:t>
            </a:r>
          </a:p>
          <a:p>
            <a:pPr eaLnBrk="1" hangingPunct="1">
              <a:defRPr/>
            </a:pPr>
            <a:r>
              <a:rPr lang="en-US" sz="2400" dirty="0"/>
              <a:t>Designate primary &amp; secondary caregiver</a:t>
            </a:r>
          </a:p>
          <a:p>
            <a:pPr eaLnBrk="1" hangingPunct="1">
              <a:defRPr/>
            </a:pPr>
            <a:r>
              <a:rPr lang="en-US" sz="2400" dirty="0"/>
              <a:t>Taken anytime within first year</a:t>
            </a:r>
          </a:p>
          <a:p>
            <a:pPr lvl="1" eaLnBrk="1" hangingPunct="1">
              <a:defRPr/>
            </a:pPr>
            <a:r>
              <a:rPr lang="en-US" sz="2400" dirty="0"/>
              <a:t>Retroactive: 23 Dec 16 – 22 Mar 18 (18 months)</a:t>
            </a:r>
          </a:p>
          <a:p>
            <a:pPr lvl="1" eaLnBrk="1" hangingPunct="1">
              <a:defRPr/>
            </a:pPr>
            <a:r>
              <a:rPr lang="en-US" sz="2400" dirty="0"/>
              <a:t>23 Mar 18 &amp; on: 1 year </a:t>
            </a:r>
          </a:p>
          <a:p>
            <a:pPr eaLnBrk="1" hangingPunct="1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55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1"/>
            <a:ext cx="69342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595 C2G </a:t>
            </a:r>
            <a:r>
              <a:rPr lang="en-US" dirty="0" err="1"/>
              <a:t>CoC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5243AD1-859D-0D4C-AF01-AEABE1E9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288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46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2pPr>
            <a:lvl3pPr marL="917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4pPr>
            <a:lvl5pPr marL="1603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5pPr>
            <a:lvl6pPr marL="20605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6pPr>
            <a:lvl7pPr marL="25177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7pPr>
            <a:lvl8pPr marL="29749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8pPr>
            <a:lvl9pPr marL="3432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2400" kern="0" dirty="0" err="1">
                <a:solidFill>
                  <a:srgbClr val="FFFFFF"/>
                </a:solidFill>
                <a:latin typeface="Arial"/>
              </a:rPr>
              <a:t>CoC</a:t>
            </a:r>
            <a:r>
              <a:rPr lang="en-US" sz="2400" kern="0" dirty="0">
                <a:solidFill>
                  <a:srgbClr val="FFFFFF"/>
                </a:solidFill>
                <a:latin typeface="Arial"/>
              </a:rPr>
              <a:t> &amp; CC:  Mandatory unless approved by me, </a:t>
            </a:r>
            <a:r>
              <a:rPr lang="en-US" sz="2400" kern="0" dirty="0" err="1">
                <a:solidFill>
                  <a:srgbClr val="FFFFFF"/>
                </a:solidFill>
                <a:latin typeface="Arial"/>
              </a:rPr>
              <a:t>incl</a:t>
            </a:r>
            <a:r>
              <a:rPr lang="en-US" sz="2400" kern="0" dirty="0">
                <a:solidFill>
                  <a:srgbClr val="FFFFFF"/>
                </a:solidFill>
                <a:latin typeface="Arial"/>
              </a:rPr>
              <a:t> C2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Col Baldwin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Different from Col Billings</a:t>
            </a: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Suspense’s</a:t>
            </a: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Human capital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Deserves our support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First focus area </a:t>
            </a:r>
          </a:p>
          <a:p>
            <a:pPr eaLnBrk="1" hangingPunct="1">
              <a:defRPr/>
            </a:pPr>
            <a:endParaRPr lang="en-US" sz="2400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488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69680" cy="5105399"/>
          </a:xfrm>
        </p:spPr>
        <p:txBody>
          <a:bodyPr/>
          <a:lstStyle/>
          <a:p>
            <a:r>
              <a:rPr lang="en-US" dirty="0"/>
              <a:t>Decoration Presentation</a:t>
            </a:r>
          </a:p>
          <a:p>
            <a:r>
              <a:rPr lang="en-US" dirty="0" smtClean="0"/>
              <a:t>Awards </a:t>
            </a:r>
            <a:r>
              <a:rPr lang="en-US" dirty="0"/>
              <a:t>&amp; Passes</a:t>
            </a:r>
          </a:p>
          <a:p>
            <a:r>
              <a:rPr lang="en-US" dirty="0"/>
              <a:t>Fitness Program</a:t>
            </a:r>
          </a:p>
          <a:p>
            <a:r>
              <a:rPr lang="en-US" dirty="0" smtClean="0"/>
              <a:t>Safety </a:t>
            </a:r>
            <a:endParaRPr lang="en-US" dirty="0"/>
          </a:p>
          <a:p>
            <a:r>
              <a:rPr lang="en-US" dirty="0" smtClean="0"/>
              <a:t>Announcements</a:t>
            </a:r>
          </a:p>
          <a:p>
            <a:r>
              <a:rPr lang="en-US" dirty="0" smtClean="0"/>
              <a:t>Flight </a:t>
            </a:r>
            <a:r>
              <a:rPr lang="en-US" dirty="0"/>
              <a:t>Updates </a:t>
            </a:r>
            <a:endParaRPr lang="en-US" dirty="0" smtClean="0"/>
          </a:p>
          <a:p>
            <a:r>
              <a:rPr lang="en-US" dirty="0" smtClean="0"/>
              <a:t>History Brief</a:t>
            </a:r>
            <a:endParaRPr lang="en-US" dirty="0"/>
          </a:p>
          <a:p>
            <a:r>
              <a:rPr lang="en-US" dirty="0" smtClean="0"/>
              <a:t>DO’s </a:t>
            </a:r>
            <a:r>
              <a:rPr lang="en-US" dirty="0"/>
              <a:t>Comments</a:t>
            </a:r>
          </a:p>
          <a:p>
            <a:r>
              <a:rPr lang="en-US" dirty="0"/>
              <a:t>Commander’s Comments</a:t>
            </a:r>
          </a:p>
        </p:txBody>
      </p:sp>
    </p:spTree>
    <p:extLst>
      <p:ext uri="{BB962C8B-B14F-4D97-AF65-F5344CB8AC3E}">
        <p14:creationId xmlns:p14="http://schemas.microsoft.com/office/powerpoint/2010/main" val="20054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1"/>
            <a:ext cx="69342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Stripes for Exceptional Performers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5243AD1-859D-0D4C-AF01-AEABE1E9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288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46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2pPr>
            <a:lvl3pPr marL="917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4pPr>
            <a:lvl5pPr marL="1603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5pPr>
            <a:lvl6pPr marL="20605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6pPr>
            <a:lvl7pPr marL="25177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7pPr>
            <a:lvl8pPr marL="29749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8pPr>
            <a:lvl9pPr marL="3432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What is it?</a:t>
            </a:r>
          </a:p>
          <a:p>
            <a:pPr eaLnBrk="1" hangingPunct="1">
              <a:defRPr/>
            </a:pPr>
            <a:endParaRPr lang="en-US" sz="2400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465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1"/>
            <a:ext cx="69342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Stripes for Exceptional Performers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5243AD1-859D-0D4C-AF01-AEABE1E9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288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46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2pPr>
            <a:lvl3pPr marL="917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4pPr>
            <a:lvl5pPr marL="1603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5pPr>
            <a:lvl6pPr marL="20605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6pPr>
            <a:lvl7pPr marL="25177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7pPr>
            <a:lvl8pPr marL="29749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8pPr>
            <a:lvl9pPr marL="3432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What is it?</a:t>
            </a:r>
          </a:p>
          <a:p>
            <a:pPr lvl="1" eaLnBrk="1" hangingPunct="1">
              <a:defRPr/>
            </a:pPr>
            <a:r>
              <a:rPr lang="en-US" sz="2400" kern="0" dirty="0" err="1">
                <a:solidFill>
                  <a:srgbClr val="FFFFFF"/>
                </a:solidFill>
                <a:latin typeface="Arial"/>
                <a:cs typeface="Arial" charset="0"/>
              </a:rPr>
              <a:t>Prgm</a:t>
            </a: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 to promote exceptional enlisted </a:t>
            </a:r>
            <a:r>
              <a:rPr lang="en-US" sz="2400" kern="0" dirty="0" err="1">
                <a:solidFill>
                  <a:srgbClr val="FFFFFF"/>
                </a:solidFill>
                <a:latin typeface="Arial"/>
                <a:cs typeface="Arial" charset="0"/>
              </a:rPr>
              <a:t>Amn</a:t>
            </a: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 early</a:t>
            </a: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…to grades of SSgt (6 </a:t>
            </a:r>
            <a:r>
              <a:rPr lang="en-US" sz="2400" kern="0" dirty="0" err="1">
                <a:solidFill>
                  <a:srgbClr val="FFFFFF"/>
                </a:solidFill>
                <a:latin typeface="Arial"/>
                <a:cs typeface="Arial" charset="0"/>
              </a:rPr>
              <a:t>mos</a:t>
            </a: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 TIG) &amp; TSgt (1 </a:t>
            </a:r>
            <a:r>
              <a:rPr lang="en-US" sz="2400" kern="0" dirty="0" err="1">
                <a:solidFill>
                  <a:srgbClr val="FFFFFF"/>
                </a:solidFill>
                <a:latin typeface="Arial"/>
                <a:cs typeface="Arial" charset="0"/>
              </a:rPr>
              <a:t>yr</a:t>
            </a: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 TIG)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Based on recommendations from CC’s with personal knowledge of </a:t>
            </a:r>
            <a:r>
              <a:rPr lang="en-US" sz="2400" kern="0" dirty="0" err="1">
                <a:solidFill>
                  <a:srgbClr val="FFFFFF"/>
                </a:solidFill>
                <a:latin typeface="Arial"/>
                <a:cs typeface="Arial" charset="0"/>
              </a:rPr>
              <a:t>Amn</a:t>
            </a:r>
            <a:endParaRPr lang="en-US" sz="2400" kern="0" dirty="0">
              <a:solidFill>
                <a:srgbClr val="FFFFFF"/>
              </a:solidFill>
              <a:latin typeface="Arial"/>
              <a:cs typeface="Arial" charset="0"/>
            </a:endParaRP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Requires 1206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FY 18 – 96 </a:t>
            </a: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  <a:sym typeface="Wingdings" pitchFamily="2" charset="2"/>
              </a:rPr>
              <a:t> 180</a:t>
            </a:r>
            <a:endParaRPr lang="en-US" sz="2400" kern="0" dirty="0">
              <a:solidFill>
                <a:srgbClr val="FFFFFF"/>
              </a:solidFill>
              <a:latin typeface="Arial"/>
              <a:cs typeface="Arial" charset="0"/>
            </a:endParaRPr>
          </a:p>
          <a:p>
            <a:pPr lvl="1" eaLnBrk="1" hangingPunct="1">
              <a:defRPr/>
            </a:pPr>
            <a:endParaRPr lang="en-US" sz="2400" kern="0" dirty="0">
              <a:solidFill>
                <a:srgbClr val="FFFFFF"/>
              </a:solidFill>
              <a:latin typeface="Arial"/>
              <a:cs typeface="Arial" charset="0"/>
            </a:endParaRPr>
          </a:p>
          <a:p>
            <a:pPr eaLnBrk="1" hangingPunct="1">
              <a:defRPr/>
            </a:pPr>
            <a:endParaRPr lang="en-US" sz="2400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5527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1"/>
            <a:ext cx="69342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AF Handbook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5243AD1-859D-0D4C-AF01-AEABE1E9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288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46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2pPr>
            <a:lvl3pPr marL="917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4pPr>
            <a:lvl5pPr marL="1603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5pPr>
            <a:lvl6pPr marL="20605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6pPr>
            <a:lvl7pPr marL="25177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7pPr>
            <a:lvl8pPr marL="29749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8pPr>
            <a:lvl9pPr marL="3432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How to address SMSgt?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MSgt CCAF 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Different from Col Billings</a:t>
            </a: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Suspense’s</a:t>
            </a:r>
          </a:p>
          <a:p>
            <a:pPr lvl="2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Human capital</a:t>
            </a:r>
          </a:p>
          <a:p>
            <a:pPr lvl="1"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  <a:cs typeface="Arial" charset="0"/>
              </a:rPr>
              <a:t>Deserves our support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rgbClr val="FFFFFF"/>
                </a:solidFill>
                <a:latin typeface="Arial"/>
              </a:rPr>
              <a:t>First focus area </a:t>
            </a:r>
          </a:p>
          <a:p>
            <a:pPr eaLnBrk="1" hangingPunct="1">
              <a:defRPr/>
            </a:pPr>
            <a:endParaRPr lang="en-US" sz="2400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525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018122789A\Pictures\ap_people_trebek_3255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719064"/>
            <a:ext cx="3452091" cy="47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83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2362200" y="345283"/>
            <a:ext cx="76962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</a:rPr>
              <a:t> Series </a:t>
            </a:r>
            <a:r>
              <a:rPr lang="en-US" sz="4000" dirty="0">
                <a:solidFill>
                  <a:srgbClr val="FFFFFF"/>
                </a:solidFill>
              </a:rPr>
              <a:t>of questions </a:t>
            </a:r>
            <a:r>
              <a:rPr lang="en-US" sz="4000" dirty="0">
                <a:solidFill>
                  <a:srgbClr val="FFFFFF"/>
                </a:solidFill>
              </a:rPr>
              <a:t>in 2 categories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</a:rPr>
              <a:t> Contestants </a:t>
            </a:r>
            <a:r>
              <a:rPr lang="en-US" sz="4000" dirty="0">
                <a:solidFill>
                  <a:srgbClr val="FFFFFF"/>
                </a:solidFill>
              </a:rPr>
              <a:t>will choose dollar amounts within </a:t>
            </a:r>
            <a:r>
              <a:rPr lang="en-US" sz="4000" dirty="0">
                <a:solidFill>
                  <a:srgbClr val="FFFFFF"/>
                </a:solidFill>
              </a:rPr>
              <a:t>the categories (example:  </a:t>
            </a:r>
            <a:r>
              <a:rPr lang="en-US" sz="4000" dirty="0">
                <a:solidFill>
                  <a:srgbClr val="FFFFFF"/>
                </a:solidFill>
              </a:rPr>
              <a:t>“We’ll take </a:t>
            </a:r>
            <a:r>
              <a:rPr lang="en-US" sz="4000" dirty="0">
                <a:solidFill>
                  <a:srgbClr val="FFFFFF"/>
                </a:solidFill>
              </a:rPr>
              <a:t>SAPR Reporting Options for </a:t>
            </a:r>
            <a:r>
              <a:rPr lang="en-US" sz="4000" dirty="0">
                <a:solidFill>
                  <a:srgbClr val="FFFFFF"/>
                </a:solidFill>
              </a:rPr>
              <a:t>$300</a:t>
            </a:r>
            <a:r>
              <a:rPr lang="en-US" sz="4000" dirty="0">
                <a:solidFill>
                  <a:srgbClr val="FFFFFF"/>
                </a:solidFill>
              </a:rPr>
              <a:t>”)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b="1" u="sng" dirty="0">
                <a:solidFill>
                  <a:srgbClr val="FFFFFF"/>
                </a:solidFill>
              </a:rPr>
              <a:t>Important</a:t>
            </a:r>
            <a:r>
              <a:rPr lang="en-US" sz="4000" dirty="0">
                <a:solidFill>
                  <a:srgbClr val="FFFFFF"/>
                </a:solidFill>
              </a:rPr>
              <a:t>, contestants must wait for me to finish reading the question before buzzing </a:t>
            </a:r>
            <a:r>
              <a:rPr lang="en-US" sz="4000" dirty="0">
                <a:solidFill>
                  <a:srgbClr val="FFFFFF"/>
                </a:solidFill>
              </a:rPr>
              <a:t>in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96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2209800" y="298878"/>
            <a:ext cx="7924800" cy="55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Aft>
                <a:spcPct val="0"/>
              </a:spcAft>
              <a:defRPr/>
            </a:pP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Must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provide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answer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in the form of a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question </a:t>
            </a:r>
            <a:r>
              <a:rPr lang="en-US" sz="3700" kern="10">
                <a:solidFill>
                  <a:srgbClr val="FFFFFF"/>
                </a:solidFill>
                <a:latin typeface="Times New Roman"/>
              </a:rPr>
              <a:t>(example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- “What is a restricted report”)</a:t>
            </a:r>
            <a:endParaRPr lang="en-US" sz="3700" kern="10" dirty="0">
              <a:solidFill>
                <a:srgbClr val="FFFFFF"/>
              </a:solidFill>
              <a:latin typeface="Times New Roman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Correct answer--dollar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amount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will be added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to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score</a:t>
            </a:r>
            <a:endParaRPr lang="en-US" sz="3700" kern="10" dirty="0">
              <a:solidFill>
                <a:srgbClr val="FFFFFF"/>
              </a:solidFill>
              <a:latin typeface="Times New Roman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 Wrong answer--dollar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amount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will be deducted from score</a:t>
            </a:r>
            <a:endParaRPr lang="en-US" sz="3700" kern="10" dirty="0">
              <a:solidFill>
                <a:srgbClr val="FFFFFF"/>
              </a:solidFill>
              <a:latin typeface="Times New Roman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 Wrong answer--other teams can </a:t>
            </a:r>
            <a:r>
              <a:rPr lang="en-US" sz="3700" kern="10" dirty="0">
                <a:solidFill>
                  <a:srgbClr val="FFFFFF"/>
                </a:solidFill>
                <a:latin typeface="Times New Roman"/>
              </a:rPr>
              <a:t>buzz in </a:t>
            </a:r>
            <a:r>
              <a:rPr lang="en-US" sz="3700" i="1" u="sng" kern="10" dirty="0">
                <a:solidFill>
                  <a:srgbClr val="FFFFFF"/>
                </a:solidFill>
                <a:latin typeface="Times New Roman"/>
              </a:rPr>
              <a:t>after </a:t>
            </a:r>
            <a:r>
              <a:rPr lang="en-US" sz="3700" i="1" u="sng" kern="10" dirty="0">
                <a:solidFill>
                  <a:srgbClr val="FFFFFF"/>
                </a:solidFill>
                <a:latin typeface="Times New Roman"/>
              </a:rPr>
              <a:t>I read the question </a:t>
            </a:r>
            <a:r>
              <a:rPr lang="en-US" sz="3700" i="1" u="sng" kern="10" dirty="0">
                <a:solidFill>
                  <a:srgbClr val="FFFFFF"/>
                </a:solidFill>
                <a:latin typeface="Times New Roman"/>
              </a:rPr>
              <a:t>again</a:t>
            </a:r>
            <a:endParaRPr lang="en-US" sz="3700" i="1" u="sng" kern="1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1498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3"/>
          <p:cNvGrpSpPr>
            <a:grpSpLocks/>
          </p:cNvGrpSpPr>
          <p:nvPr/>
        </p:nvGrpSpPr>
        <p:grpSpPr bwMode="auto">
          <a:xfrm>
            <a:off x="7696200" y="6172200"/>
            <a:ext cx="2643188" cy="534988"/>
            <a:chOff x="6172200" y="6172200"/>
            <a:chExt cx="2643188" cy="534544"/>
          </a:xfrm>
        </p:grpSpPr>
        <p:sp>
          <p:nvSpPr>
            <p:cNvPr id="4100" name="Text Box 63"/>
            <p:cNvSpPr txBox="1">
              <a:spLocks noChangeArrowheads="1"/>
            </p:cNvSpPr>
            <p:nvPr/>
          </p:nvSpPr>
          <p:spPr bwMode="auto">
            <a:xfrm>
              <a:off x="7467596" y="6491300"/>
              <a:ext cx="53340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Cheer</a:t>
              </a:r>
            </a:p>
          </p:txBody>
        </p:sp>
        <p:sp>
          <p:nvSpPr>
            <p:cNvPr id="4101" name="Text Box 64"/>
            <p:cNvSpPr txBox="1">
              <a:spLocks noChangeArrowheads="1"/>
            </p:cNvSpPr>
            <p:nvPr/>
          </p:nvSpPr>
          <p:spPr bwMode="auto">
            <a:xfrm>
              <a:off x="8229600" y="6491300"/>
              <a:ext cx="585788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Silence</a:t>
              </a:r>
            </a:p>
          </p:txBody>
        </p:sp>
        <p:sp>
          <p:nvSpPr>
            <p:cNvPr id="4102" name="Text Box 65"/>
            <p:cNvSpPr txBox="1">
              <a:spLocks noChangeArrowheads="1"/>
            </p:cNvSpPr>
            <p:nvPr/>
          </p:nvSpPr>
          <p:spPr bwMode="auto">
            <a:xfrm>
              <a:off x="7062785" y="6491300"/>
              <a:ext cx="457200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Lose</a:t>
              </a:r>
            </a:p>
          </p:txBody>
        </p:sp>
        <p:sp>
          <p:nvSpPr>
            <p:cNvPr id="4103" name="Text Box 67"/>
            <p:cNvSpPr txBox="1">
              <a:spLocks noChangeArrowheads="1"/>
            </p:cNvSpPr>
            <p:nvPr/>
          </p:nvSpPr>
          <p:spPr bwMode="auto">
            <a:xfrm>
              <a:off x="6629400" y="6491300"/>
              <a:ext cx="54927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Timer</a:t>
              </a:r>
            </a:p>
          </p:txBody>
        </p:sp>
        <p:sp>
          <p:nvSpPr>
            <p:cNvPr id="4104" name="Text Box 69"/>
            <p:cNvSpPr txBox="1">
              <a:spLocks noChangeArrowheads="1"/>
            </p:cNvSpPr>
            <p:nvPr/>
          </p:nvSpPr>
          <p:spPr bwMode="auto">
            <a:xfrm>
              <a:off x="7885110" y="6491300"/>
              <a:ext cx="457200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Boo</a:t>
              </a:r>
            </a:p>
          </p:txBody>
        </p:sp>
        <p:sp>
          <p:nvSpPr>
            <p:cNvPr id="9" name="AutoShape 60">
              <a:hlinkClick r:id="" action="ppaction://noaction" highlightClick="1">
                <a:snd r:embed="rId4" name="cheering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512050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AutoShape 61">
              <a:hlinkClick r:id="" action="ppaction://noaction" highlightClick="1">
                <a:snd r:embed="rId5" name="tpirhorns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102475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AutoShape 62">
              <a:hlinkClick r:id="" action="ppaction://noaction" highlightClick="1" endSnd="1"/>
            </p:cNvPr>
            <p:cNvSpPr>
              <a:spLocks noChangeArrowheads="1"/>
            </p:cNvSpPr>
            <p:nvPr/>
          </p:nvSpPr>
          <p:spPr bwMode="auto">
            <a:xfrm>
              <a:off x="8328025" y="6172200"/>
              <a:ext cx="365125" cy="364822"/>
            </a:xfrm>
            <a:prstGeom prst="actionButtonSound">
              <a:avLst/>
            </a:prstGeom>
            <a:solidFill>
              <a:srgbClr val="F6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AutoShape 66">
              <a:hlinkClick r:id="" action="ppaction://noaction" highlightClick="1">
                <a:snd r:embed="rId6" name="30 Second Timer With Jeopardy Thinking Music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707188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AutoShape 68">
              <a:hlinkClick r:id="" action="ppaction://noaction" highlightClick="1">
                <a:snd r:embed="rId7" name="boo3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924800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AutoShape 61">
              <a:hlinkClick r:id="" action="ppaction://noaction" highlightClick="1">
                <a:snd r:embed="rId8" name="Jeopardy Intro 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6288088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111" name="Text Box 65"/>
            <p:cNvSpPr txBox="1">
              <a:spLocks noChangeArrowheads="1"/>
            </p:cNvSpPr>
            <p:nvPr/>
          </p:nvSpPr>
          <p:spPr bwMode="auto">
            <a:xfrm>
              <a:off x="6172200" y="6491288"/>
              <a:ext cx="53340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en-US" altLang="en-US" sz="800" b="1" dirty="0">
                  <a:solidFill>
                    <a:srgbClr val="FFFFFF"/>
                  </a:solidFill>
                  <a:latin typeface="Tahoma" pitchFamily="34" charset="0"/>
                </a:rPr>
                <a:t>Theme</a:t>
              </a:r>
            </a:p>
          </p:txBody>
        </p:sp>
      </p:grpSp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2286001" y="1090613"/>
            <a:ext cx="75660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2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HERE </a:t>
            </a:r>
            <a:r>
              <a:rPr lang="en-US" altLang="en-US" sz="72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ARE </a:t>
            </a:r>
            <a:r>
              <a:rPr lang="en-US" altLang="en-US" sz="72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TODAY’S CATEGORIES</a:t>
            </a:r>
          </a:p>
        </p:txBody>
      </p:sp>
    </p:spTree>
    <p:extLst>
      <p:ext uri="{BB962C8B-B14F-4D97-AF65-F5344CB8AC3E}">
        <p14:creationId xmlns:p14="http://schemas.microsoft.com/office/powerpoint/2010/main" val="1770606120"/>
      </p:ext>
    </p:ext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2362201" y="696148"/>
            <a:ext cx="7566025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Aft>
                <a:spcPct val="0"/>
              </a:spcAft>
              <a:buNone/>
              <a:defRPr/>
            </a:pPr>
            <a:r>
              <a:rPr lang="en-US" sz="6600" b="1" kern="10" dirty="0">
                <a:solidFill>
                  <a:srgbClr val="FFFFFF"/>
                </a:solidFill>
                <a:latin typeface="Arial Black"/>
              </a:rPr>
              <a:t>Reporting Options</a:t>
            </a:r>
            <a:endParaRPr lang="en-US" sz="6600" b="1" kern="10" dirty="0">
              <a:solidFill>
                <a:srgbClr val="FFFFFF"/>
              </a:solidFill>
              <a:latin typeface="Arial Black"/>
            </a:endParaRPr>
          </a:p>
          <a:p>
            <a:pPr algn="ctr" eaLnBrk="0" fontAlgn="base" hangingPunct="0">
              <a:spcAft>
                <a:spcPct val="0"/>
              </a:spcAft>
              <a:buNone/>
              <a:defRPr/>
            </a:pPr>
            <a:endParaRPr lang="en-US" sz="6600" b="1" kern="10" dirty="0">
              <a:solidFill>
                <a:srgbClr val="FFFFFF"/>
              </a:solidFill>
              <a:latin typeface="Arial Black"/>
            </a:endParaRPr>
          </a:p>
          <a:p>
            <a:pPr algn="ctr" eaLnBrk="0" fontAlgn="base" hangingPunct="0">
              <a:spcAft>
                <a:spcPct val="0"/>
              </a:spcAft>
              <a:buNone/>
              <a:defRPr/>
            </a:pPr>
            <a:r>
              <a:rPr lang="en-US" sz="6600" b="1" kern="10" dirty="0" err="1">
                <a:solidFill>
                  <a:srgbClr val="FFFFFF"/>
                </a:solidFill>
                <a:latin typeface="Arial Black"/>
              </a:rPr>
              <a:t>Ooooh</a:t>
            </a:r>
            <a:r>
              <a:rPr lang="en-US" sz="6600" b="1" kern="10" dirty="0">
                <a:solidFill>
                  <a:srgbClr val="FFFFFF"/>
                </a:solidFill>
                <a:latin typeface="Arial Black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06921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2362201" y="899280"/>
            <a:ext cx="756602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6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Random SAPR Knowledge </a:t>
            </a:r>
            <a:endParaRPr lang="en-US" altLang="en-US" sz="66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66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600" dirty="0" err="1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Aaaah</a:t>
            </a:r>
            <a:r>
              <a:rPr lang="en-US" altLang="en-US" sz="66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…</a:t>
            </a:r>
            <a:endParaRPr lang="en-US" altLang="en-US" sz="66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43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3200400" y="4724399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184071" y="3903592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184071" y="3074545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189515" y="2274088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184071" y="1491453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184071" y="735190"/>
            <a:ext cx="2667000" cy="641858"/>
          </a:xfrm>
          <a:prstGeom prst="rect">
            <a:avLst/>
          </a:prstGeom>
          <a:solidFill>
            <a:srgbClr val="25A2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400800" y="770757"/>
            <a:ext cx="2667000" cy="653142"/>
          </a:xfrm>
          <a:prstGeom prst="rect">
            <a:avLst/>
          </a:prstGeom>
          <a:solidFill>
            <a:srgbClr val="25A2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3300" y="805649"/>
            <a:ext cx="1981200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10" dirty="0">
                <a:solidFill>
                  <a:srgbClr val="000000"/>
                </a:solidFill>
                <a:latin typeface="Arial Black"/>
              </a:rPr>
              <a:t>Reporting Options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10" dirty="0" err="1">
                <a:solidFill>
                  <a:srgbClr val="000000"/>
                </a:solidFill>
                <a:latin typeface="Arial Black"/>
              </a:rPr>
              <a:t>Ooooh</a:t>
            </a:r>
            <a:r>
              <a:rPr lang="en-US" sz="1400" b="1" kern="10" dirty="0">
                <a:solidFill>
                  <a:srgbClr val="000000"/>
                </a:solidFill>
                <a:latin typeface="Arial Black"/>
              </a:rPr>
              <a:t>…</a:t>
            </a:r>
            <a:endParaRPr 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3200" y="705425"/>
            <a:ext cx="2438400" cy="73866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10" dirty="0">
                <a:solidFill>
                  <a:srgbClr val="000000"/>
                </a:solidFill>
                <a:latin typeface="Arial Black"/>
              </a:rPr>
              <a:t>Random SAPR Knowledge </a:t>
            </a:r>
            <a:endParaRPr lang="en-US" sz="1400" b="1" kern="10" dirty="0">
              <a:solidFill>
                <a:srgbClr val="000000"/>
              </a:solidFill>
              <a:latin typeface="Arial Black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10" dirty="0">
                <a:solidFill>
                  <a:srgbClr val="000000"/>
                </a:solidFill>
                <a:latin typeface="Arial Black"/>
              </a:rPr>
              <a:t>Aaaah… </a:t>
            </a:r>
            <a:endParaRPr 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00800" y="1553663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00800" y="2311770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00800" y="3119346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00800" y="3963081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406243" y="4724400"/>
            <a:ext cx="2667000" cy="641858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Text Box 63"/>
          <p:cNvSpPr txBox="1">
            <a:spLocks noChangeArrowheads="1"/>
          </p:cNvSpPr>
          <p:nvPr/>
        </p:nvSpPr>
        <p:spPr bwMode="auto">
          <a:xfrm>
            <a:off x="7132638" y="155045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2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8" name="Text Box 63"/>
          <p:cNvSpPr txBox="1">
            <a:spLocks noChangeArrowheads="1"/>
          </p:cNvSpPr>
          <p:nvPr/>
        </p:nvSpPr>
        <p:spPr bwMode="auto">
          <a:xfrm>
            <a:off x="3886201" y="1501768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9" name="Text Box 64"/>
          <p:cNvSpPr txBox="1">
            <a:spLocks noChangeArrowheads="1"/>
          </p:cNvSpPr>
          <p:nvPr/>
        </p:nvSpPr>
        <p:spPr bwMode="auto">
          <a:xfrm>
            <a:off x="7150895" y="2314983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4" action="ppaction://hlinksldjump"/>
              </a:rPr>
              <a:t>$200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0" name="Text Box 64"/>
          <p:cNvSpPr txBox="1">
            <a:spLocks noChangeArrowheads="1"/>
          </p:cNvSpPr>
          <p:nvPr/>
        </p:nvSpPr>
        <p:spPr bwMode="auto">
          <a:xfrm>
            <a:off x="3886200" y="232050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5" action="ppaction://hlinksldjump"/>
              </a:rPr>
              <a:t>$200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1" name="Text Box 65"/>
          <p:cNvSpPr txBox="1">
            <a:spLocks noChangeArrowheads="1"/>
          </p:cNvSpPr>
          <p:nvPr/>
        </p:nvSpPr>
        <p:spPr bwMode="auto">
          <a:xfrm>
            <a:off x="7132638" y="3119939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6" action="ppaction://hlinksldjump"/>
              </a:rPr>
              <a:t>$300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2" name="Text Box 65"/>
          <p:cNvSpPr txBox="1">
            <a:spLocks noChangeArrowheads="1"/>
          </p:cNvSpPr>
          <p:nvPr/>
        </p:nvSpPr>
        <p:spPr bwMode="auto">
          <a:xfrm>
            <a:off x="3886199" y="3133538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7" action="ppaction://hlinksldjump"/>
              </a:rPr>
              <a:t>$300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3" name="Text Box 66"/>
          <p:cNvSpPr txBox="1">
            <a:spLocks noChangeArrowheads="1"/>
          </p:cNvSpPr>
          <p:nvPr/>
        </p:nvSpPr>
        <p:spPr bwMode="auto">
          <a:xfrm>
            <a:off x="7150895" y="396308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8" action="ppaction://hlinksldjump"/>
              </a:rPr>
              <a:t>$400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4" name="Text Box 66"/>
          <p:cNvSpPr txBox="1">
            <a:spLocks noChangeArrowheads="1"/>
          </p:cNvSpPr>
          <p:nvPr/>
        </p:nvSpPr>
        <p:spPr bwMode="auto">
          <a:xfrm>
            <a:off x="3886197" y="3990703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Impact" pitchFamily="34" charset="0"/>
                <a:hlinkClick r:id="rId9" action="ppaction://hlinksldjump"/>
              </a:rPr>
              <a:t>$400</a:t>
            </a:r>
            <a:endParaRPr lang="en-US" altLang="en-US" sz="2800" b="1" dirty="0">
              <a:solidFill>
                <a:srgbClr val="FFFF00"/>
              </a:solidFill>
              <a:latin typeface="Impact" pitchFamily="34" charset="0"/>
            </a:endParaRPr>
          </a:p>
        </p:txBody>
      </p:sp>
      <p:sp>
        <p:nvSpPr>
          <p:cNvPr id="25" name="Text Box 67"/>
          <p:cNvSpPr txBox="1">
            <a:spLocks noChangeArrowheads="1"/>
          </p:cNvSpPr>
          <p:nvPr/>
        </p:nvSpPr>
        <p:spPr bwMode="auto">
          <a:xfrm>
            <a:off x="7156338" y="47712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10" action="ppaction://hlinksldjump"/>
              </a:rPr>
              <a:t>$500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26" name="Text Box 67"/>
          <p:cNvSpPr txBox="1">
            <a:spLocks noChangeArrowheads="1"/>
          </p:cNvSpPr>
          <p:nvPr/>
        </p:nvSpPr>
        <p:spPr bwMode="auto">
          <a:xfrm>
            <a:off x="3886197" y="478339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11" action="ppaction://hlinksldjump"/>
              </a:rPr>
              <a:t>$500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1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63C63C7-37AE-4C84-A108-45FA45DCC24E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</a:t>
            </a:r>
          </a:p>
        </p:txBody>
      </p:sp>
    </p:spTree>
    <p:extLst>
      <p:ext uri="{BB962C8B-B14F-4D97-AF65-F5344CB8AC3E}">
        <p14:creationId xmlns:p14="http://schemas.microsoft.com/office/powerpoint/2010/main" val="104884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5"/>
          <p:cNvSpPr txBox="1">
            <a:spLocks noChangeArrowheads="1"/>
          </p:cNvSpPr>
          <p:nvPr/>
        </p:nvSpPr>
        <p:spPr bwMode="auto">
          <a:xfrm>
            <a:off x="2362201" y="609601"/>
            <a:ext cx="7566025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This reporting option is investigated and command authorities are made aware 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3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87286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5"/>
          <p:cNvSpPr txBox="1">
            <a:spLocks noChangeArrowheads="1"/>
          </p:cNvSpPr>
          <p:nvPr/>
        </p:nvSpPr>
        <p:spPr bwMode="auto">
          <a:xfrm>
            <a:off x="2339976" y="1524000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is Unrestricted Reporting?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3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5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590800" y="685801"/>
            <a:ext cx="71628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You may report to these people and maintain a restricted report.</a:t>
            </a:r>
            <a:endParaRPr 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90788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2286001" y="1184702"/>
            <a:ext cx="75660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Who are the SARC</a:t>
            </a: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, </a:t>
            </a: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SAPR </a:t>
            </a: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VA, or </a:t>
            </a: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healthcare personnel?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73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2362201" y="1549064"/>
            <a:ext cx="75660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This reporting option is not investigated and the information is kept confidential</a:t>
            </a:r>
            <a:endParaRPr lang="en-US" altLang="en-US" sz="48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042740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5"/>
          <p:cNvSpPr txBox="1">
            <a:spLocks noChangeArrowheads="1"/>
          </p:cNvSpPr>
          <p:nvPr/>
        </p:nvSpPr>
        <p:spPr bwMode="auto">
          <a:xfrm>
            <a:off x="2339976" y="1668482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</a:t>
            </a: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are restricted reports?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67736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1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2339976" y="560489"/>
            <a:ext cx="7566025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When information regarding a sexual assault is provided to law enforcement by someone other than the victim.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36740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2362201" y="2061866"/>
            <a:ext cx="756602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</a:t>
            </a: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is an independent investigation? 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27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775610"/>
      </p:ext>
    </p:extLst>
  </p:cSld>
  <p:clrMapOvr>
    <a:masterClrMapping/>
  </p:clrMapOvr>
  <p:transition spd="slow">
    <p:cover dir="d"/>
    <p:sndAc>
      <p:stSnd>
        <p:snd r:embed="rId2" name="Jeopardy Daily Double Sound Effect.wav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/>
        </p:nvSpPr>
        <p:spPr bwMode="auto">
          <a:xfrm>
            <a:off x="2209800" y="672643"/>
            <a:ext cx="8153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Commanders, First Sergeants, chain of command (including supervisors, supervisory chain, AF instructors) who have knowledge of a sexual assault. </a:t>
            </a:r>
            <a:endParaRPr lang="en-US" altLang="en-US" sz="4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9008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590801"/>
            <a:ext cx="6934200" cy="868363"/>
          </a:xfrm>
        </p:spPr>
        <p:txBody>
          <a:bodyPr/>
          <a:lstStyle/>
          <a:p>
            <a:r>
              <a:rPr lang="en-US" dirty="0"/>
              <a:t>Awards and Passes</a:t>
            </a:r>
          </a:p>
        </p:txBody>
      </p:sp>
    </p:spTree>
    <p:extLst>
      <p:ext uri="{BB962C8B-B14F-4D97-AF65-F5344CB8AC3E}">
        <p14:creationId xmlns:p14="http://schemas.microsoft.com/office/powerpoint/2010/main" val="31124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5"/>
          <p:cNvSpPr txBox="1">
            <a:spLocks noChangeArrowheads="1"/>
          </p:cNvSpPr>
          <p:nvPr/>
        </p:nvSpPr>
        <p:spPr bwMode="auto">
          <a:xfrm>
            <a:off x="2438400" y="1676401"/>
            <a:ext cx="72390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Who are mandatory reporters?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7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2286001" y="1591510"/>
            <a:ext cx="756602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A freely given agreement to the conduct at issue by a competent person</a:t>
            </a:r>
            <a:endParaRPr lang="en-US" altLang="en-US" sz="4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2339976" y="1778438"/>
            <a:ext cx="75660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is consent?</a:t>
            </a:r>
            <a:endParaRPr lang="en-US" altLang="en-US" sz="8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68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5"/>
          <p:cNvSpPr txBox="1">
            <a:spLocks noChangeArrowheads="1"/>
          </p:cNvSpPr>
          <p:nvPr/>
        </p:nvSpPr>
        <p:spPr bwMode="auto">
          <a:xfrm>
            <a:off x="2339976" y="1669972"/>
            <a:ext cx="756602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 This resource is a hotline and an app that provides on-line, phone, and text support.</a:t>
            </a:r>
            <a:endParaRPr lang="en-US" altLang="en-US" sz="4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96642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5"/>
          <p:cNvSpPr txBox="1">
            <a:spLocks noChangeArrowheads="1"/>
          </p:cNvSpPr>
          <p:nvPr/>
        </p:nvSpPr>
        <p:spPr bwMode="auto">
          <a:xfrm>
            <a:off x="2339976" y="1909436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is the DoD Safe Helpline?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63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5"/>
          <p:cNvSpPr txBox="1">
            <a:spLocks noChangeArrowheads="1"/>
          </p:cNvSpPr>
          <p:nvPr/>
        </p:nvSpPr>
        <p:spPr bwMode="auto">
          <a:xfrm>
            <a:off x="2339976" y="1223665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This agency handles Sexual Assault Investigations.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12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5"/>
          <p:cNvSpPr txBox="1">
            <a:spLocks noChangeArrowheads="1"/>
          </p:cNvSpPr>
          <p:nvPr/>
        </p:nvSpPr>
        <p:spPr bwMode="auto">
          <a:xfrm>
            <a:off x="2339976" y="2608689"/>
            <a:ext cx="75660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Who is OSI?</a:t>
            </a:r>
            <a:endParaRPr lang="en-US" altLang="en-US" sz="5400" i="1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1426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5"/>
          <p:cNvSpPr txBox="1">
            <a:spLocks noChangeArrowheads="1"/>
          </p:cNvSpPr>
          <p:nvPr/>
        </p:nvSpPr>
        <p:spPr bwMode="auto">
          <a:xfrm>
            <a:off x="2339976" y="1624549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SARC, SAPR VA, medical, SVC, and chaplain. </a:t>
            </a:r>
            <a:endParaRPr lang="en-US" altLang="en-US" sz="60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89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5"/>
          <p:cNvSpPr txBox="1">
            <a:spLocks noChangeArrowheads="1"/>
          </p:cNvSpPr>
          <p:nvPr/>
        </p:nvSpPr>
        <p:spPr bwMode="auto">
          <a:xfrm>
            <a:off x="2339976" y="2269391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Who can maintain confidentiality ?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46652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2339976" y="1022898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A sleeping, unconscious, or incompetent person cannot provide this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291840" y="0"/>
            <a:ext cx="722376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151C77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151C77"/>
                </a:solidFill>
                <a:latin typeface="Arial" charset="0"/>
              </a:defRPr>
            </a:lvl9pPr>
          </a:lstStyle>
          <a:p>
            <a:r>
              <a:rPr lang="en-US" kern="0"/>
              <a:t>Passes</a:t>
            </a:r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2400" y="1371600"/>
            <a:ext cx="457200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u="sng" kern="0" dirty="0">
                <a:solidFill>
                  <a:srgbClr val="000000"/>
                </a:solidFill>
              </a:rPr>
              <a:t>Birthdays</a:t>
            </a:r>
          </a:p>
          <a:p>
            <a:pPr marL="342900" lvl="1"/>
            <a:endParaRPr lang="en-US" kern="0" dirty="0">
              <a:solidFill>
                <a:srgbClr val="000000"/>
              </a:solidFill>
            </a:endParaRPr>
          </a:p>
          <a:p>
            <a:pPr lvl="1" algn="l"/>
            <a:r>
              <a:rPr lang="en-US" b="0" kern="0" dirty="0" smtClean="0">
                <a:solidFill>
                  <a:srgbClr val="000000"/>
                </a:solidFill>
              </a:rPr>
              <a:t>Lt Col </a:t>
            </a:r>
            <a:r>
              <a:rPr lang="en-US" b="0" kern="0" dirty="0" err="1" smtClean="0">
                <a:solidFill>
                  <a:srgbClr val="000000"/>
                </a:solidFill>
              </a:rPr>
              <a:t>Hlivko</a:t>
            </a:r>
            <a:r>
              <a:rPr lang="en-US" b="0" kern="0" dirty="0" smtClean="0">
                <a:solidFill>
                  <a:srgbClr val="000000"/>
                </a:solidFill>
              </a:rPr>
              <a:t> – 7 July</a:t>
            </a:r>
          </a:p>
          <a:p>
            <a:pPr lvl="1" algn="l"/>
            <a:r>
              <a:rPr lang="en-US" b="0" kern="0" dirty="0" smtClean="0">
                <a:solidFill>
                  <a:srgbClr val="000000"/>
                </a:solidFill>
              </a:rPr>
              <a:t>Capt </a:t>
            </a:r>
            <a:r>
              <a:rPr lang="en-US" b="0" kern="0" dirty="0" err="1" smtClean="0">
                <a:solidFill>
                  <a:srgbClr val="000000"/>
                </a:solidFill>
              </a:rPr>
              <a:t>Yarrinton</a:t>
            </a:r>
            <a:r>
              <a:rPr lang="en-US" b="0" kern="0" dirty="0" smtClean="0">
                <a:solidFill>
                  <a:srgbClr val="000000"/>
                </a:solidFill>
              </a:rPr>
              <a:t> – 9 July</a:t>
            </a:r>
          </a:p>
          <a:p>
            <a:pPr lvl="1" algn="l"/>
            <a:r>
              <a:rPr lang="en-US" b="0" kern="0" dirty="0">
                <a:solidFill>
                  <a:srgbClr val="000000"/>
                </a:solidFill>
              </a:rPr>
              <a:t>Capt Bouvier – 11 </a:t>
            </a:r>
            <a:r>
              <a:rPr lang="en-US" b="0" kern="0" dirty="0" smtClean="0">
                <a:solidFill>
                  <a:srgbClr val="000000"/>
                </a:solidFill>
              </a:rPr>
              <a:t>July</a:t>
            </a:r>
          </a:p>
          <a:p>
            <a:pPr lvl="1" algn="l"/>
            <a:r>
              <a:rPr lang="en-US" b="0" kern="0" dirty="0" smtClean="0">
                <a:solidFill>
                  <a:srgbClr val="000000"/>
                </a:solidFill>
              </a:rPr>
              <a:t>Capt Flaherty – 13 July</a:t>
            </a:r>
            <a:endParaRPr lang="en-US" b="0" kern="0" dirty="0">
              <a:solidFill>
                <a:srgbClr val="000000"/>
              </a:solidFill>
            </a:endParaRPr>
          </a:p>
          <a:p>
            <a:pPr lvl="1" algn="l"/>
            <a:r>
              <a:rPr lang="en-US" b="0" kern="0" dirty="0">
                <a:solidFill>
                  <a:srgbClr val="000000"/>
                </a:solidFill>
              </a:rPr>
              <a:t>Capt Hickman – 17 July</a:t>
            </a:r>
          </a:p>
          <a:p>
            <a:pPr lvl="1" algn="l"/>
            <a:r>
              <a:rPr lang="en-US" b="0" kern="0" dirty="0">
                <a:solidFill>
                  <a:srgbClr val="000000"/>
                </a:solidFill>
              </a:rPr>
              <a:t>Capt Cline – 22 July</a:t>
            </a:r>
          </a:p>
          <a:p>
            <a:pPr lvl="1" algn="l"/>
            <a:r>
              <a:rPr lang="en-US" b="0" kern="0" dirty="0" smtClean="0">
                <a:solidFill>
                  <a:srgbClr val="000000"/>
                </a:solidFill>
              </a:rPr>
              <a:t>Capt </a:t>
            </a:r>
            <a:r>
              <a:rPr lang="en-US" b="0" kern="0" dirty="0" err="1" smtClean="0">
                <a:solidFill>
                  <a:srgbClr val="000000"/>
                </a:solidFill>
              </a:rPr>
              <a:t>Rego</a:t>
            </a:r>
            <a:r>
              <a:rPr lang="en-US" b="0" kern="0" dirty="0" smtClean="0">
                <a:solidFill>
                  <a:srgbClr val="000000"/>
                </a:solidFill>
              </a:rPr>
              <a:t> – 31 </a:t>
            </a:r>
            <a:r>
              <a:rPr lang="en-US" b="0" kern="0" dirty="0">
                <a:solidFill>
                  <a:srgbClr val="000000"/>
                </a:solidFill>
              </a:rPr>
              <a:t>July</a:t>
            </a:r>
          </a:p>
          <a:p>
            <a:pPr lvl="1" algn="l"/>
            <a:endParaRPr lang="en-US" b="0" kern="0" dirty="0" smtClean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43600" y="1371600"/>
            <a:ext cx="4572000" cy="477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u="sng" kern="0" dirty="0">
                <a:solidFill>
                  <a:srgbClr val="000000"/>
                </a:solidFill>
              </a:rPr>
              <a:t>Anniversaries</a:t>
            </a:r>
          </a:p>
          <a:p>
            <a:pPr algn="l"/>
            <a:r>
              <a:rPr lang="en-US" b="0" dirty="0"/>
              <a:t>C</a:t>
            </a:r>
            <a:r>
              <a:rPr lang="en-US" b="0" kern="0" dirty="0" smtClean="0">
                <a:solidFill>
                  <a:srgbClr val="000000"/>
                </a:solidFill>
              </a:rPr>
              <a:t>apt </a:t>
            </a:r>
            <a:r>
              <a:rPr lang="en-US" b="0" kern="0" dirty="0">
                <a:solidFill>
                  <a:srgbClr val="000000"/>
                </a:solidFill>
              </a:rPr>
              <a:t>Wenta &amp; Courtney – 9 July</a:t>
            </a:r>
          </a:p>
          <a:p>
            <a:pPr algn="l"/>
            <a:r>
              <a:rPr lang="en-US" b="0" kern="0" dirty="0">
                <a:solidFill>
                  <a:srgbClr val="000000"/>
                </a:solidFill>
              </a:rPr>
              <a:t>Capt Wright &amp; Andrew – 16 July</a:t>
            </a:r>
          </a:p>
          <a:p>
            <a:pPr algn="l"/>
            <a:r>
              <a:rPr lang="en-US" b="0" kern="0" dirty="0">
                <a:solidFill>
                  <a:srgbClr val="000000"/>
                </a:solidFill>
              </a:rPr>
              <a:t>Capt Plath &amp; Andrea – 21 July</a:t>
            </a:r>
          </a:p>
          <a:p>
            <a:pPr marL="342900" lvl="1"/>
            <a:endParaRPr lang="en-US" kern="0" dirty="0">
              <a:solidFill>
                <a:srgbClr val="000000"/>
              </a:solidFill>
            </a:endParaRPr>
          </a:p>
          <a:p>
            <a:pPr lvl="1"/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263109" y="3505200"/>
            <a:ext cx="457200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u="sng" kern="0" dirty="0">
                <a:solidFill>
                  <a:srgbClr val="000000"/>
                </a:solidFill>
              </a:rPr>
              <a:t>Commission &amp; </a:t>
            </a:r>
            <a:r>
              <a:rPr lang="en-US" sz="2800" u="sng" kern="0" dirty="0" smtClean="0">
                <a:solidFill>
                  <a:srgbClr val="000000"/>
                </a:solidFill>
              </a:rPr>
              <a:t>EAD</a:t>
            </a:r>
          </a:p>
          <a:p>
            <a:r>
              <a:rPr lang="en-US" b="0" kern="0" dirty="0" smtClean="0">
                <a:solidFill>
                  <a:srgbClr val="000000"/>
                </a:solidFill>
              </a:rPr>
              <a:t>Capt Johnson – 15 May</a:t>
            </a:r>
            <a:r>
              <a:rPr lang="en-US" kern="0" dirty="0" smtClean="0">
                <a:solidFill>
                  <a:srgbClr val="000000"/>
                </a:solidFill>
              </a:rPr>
              <a:t>	</a:t>
            </a:r>
            <a:endParaRPr lang="en-US" kern="0" dirty="0">
              <a:solidFill>
                <a:srgbClr val="000000"/>
              </a:solidFill>
            </a:endParaRPr>
          </a:p>
          <a:p>
            <a:pPr lvl="1"/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8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2339976" y="2684889"/>
            <a:ext cx="75660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5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What is consent?</a:t>
            </a:r>
            <a:endParaRPr lang="en-US" altLang="en-US" sz="5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3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7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2286000" y="990600"/>
            <a:ext cx="784860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In what situation can the victim report to the following: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Next senior commanding officer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Commanders outside the chain of command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OSI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IG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Talk to SVC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Talk to SARC/SAPR Office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Calling DOD Safe Helpline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64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2339976" y="1360708"/>
            <a:ext cx="756602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 dirty="0">
                <a:solidFill>
                  <a:srgbClr val="FFFFFF"/>
                </a:solidFill>
                <a:latin typeface="Arial Black" pitchFamily="34" charset="0"/>
                <a:cs typeface="Arial" charset="0"/>
              </a:rPr>
              <a:t>When the subject of the sexual assault is the commander or in the victim’s chain of command?</a:t>
            </a:r>
            <a:endParaRPr lang="en-US" altLang="en-US" sz="4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5000" y="613855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Arial Black" pitchFamily="34" charset="0"/>
                <a:cs typeface="Arial" charset="0"/>
                <a:hlinkClick r:id="rId2" action="ppaction://hlinksldjump"/>
              </a:rPr>
              <a:t>H</a:t>
            </a:r>
            <a:endParaRPr lang="en-US" sz="2400" dirty="0">
              <a:solidFill>
                <a:srgbClr val="FFFFFF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627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633" y="253264"/>
            <a:ext cx="6934200" cy="868363"/>
          </a:xfrm>
        </p:spPr>
        <p:txBody>
          <a:bodyPr/>
          <a:lstStyle/>
          <a:p>
            <a:r>
              <a:rPr lang="en-US" dirty="0"/>
              <a:t>Flight Updates</a:t>
            </a:r>
          </a:p>
        </p:txBody>
      </p:sp>
      <p:pic>
        <p:nvPicPr>
          <p:cNvPr id="4" name="Picture 2" descr="C:\Users\REMOISR\AppData\Local\Microsoft\Windows\Temporary Internet Files\Content.Outlook\GSGTVNLK\UsCoMISSILE WORLDWIDE (14 Nov 16) ar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73" y="1274338"/>
            <a:ext cx="2064965" cy="218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3" b="97809" l="2930" r="97461">
                        <a14:foregroundMark x1="44531" y1="22510" x2="59570" y2="38247"/>
                        <a14:foregroundMark x1="24023" y1="59960" x2="54883" y2="80876"/>
                        <a14:foregroundMark x1="23633" y1="71912" x2="46289" y2="87052"/>
                        <a14:foregroundMark x1="32031" y1="51394" x2="66016" y2="75697"/>
                        <a14:foregroundMark x1="41992" y1="47211" x2="72266" y2="63546"/>
                        <a14:foregroundMark x1="59766" y1="66932" x2="52930" y2="58367"/>
                        <a14:foregroundMark x1="58398" y1="76494" x2="27930" y2="58367"/>
                        <a14:foregroundMark x1="49414" y1="14940" x2="49219" y2="45817"/>
                        <a14:foregroundMark x1="43750" y1="39243" x2="57227" y2="42231"/>
                        <a14:foregroundMark x1="45313" y1="31076" x2="61914" y2="32869"/>
                        <a14:foregroundMark x1="46094" y1="21912" x2="63281" y2="27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746248"/>
            <a:ext cx="2085688" cy="2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296090"/>
            <a:ext cx="2362200" cy="2332328"/>
          </a:xfrm>
          <a:prstGeom prst="rect">
            <a:avLst/>
          </a:prstGeom>
        </p:spPr>
      </p:pic>
      <p:pic>
        <p:nvPicPr>
          <p:cNvPr id="3" name="Picture 2" descr="C:\Users\REMOISR\AppData\Local\Microsoft\Windows\Temporary Internet Files\Content.Outlook\GSGTVNLK\DOM Pat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1295401"/>
            <a:ext cx="270289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LCS IE Hi R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962400"/>
            <a:ext cx="1905000" cy="18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17" y="4000800"/>
            <a:ext cx="1568053" cy="18609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dist="35921" dir="2700000"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53000" y="5802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</a:t>
            </a:r>
          </a:p>
        </p:txBody>
      </p:sp>
    </p:spTree>
    <p:extLst>
      <p:ext uri="{BB962C8B-B14F-4D97-AF65-F5344CB8AC3E}">
        <p14:creationId xmlns:p14="http://schemas.microsoft.com/office/powerpoint/2010/main" val="15973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sound of nuclear detection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0113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601133"/>
            <a:ext cx="6021388" cy="3886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World War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War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Mogul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Weather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0"/>
            <a:ext cx="8839201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3" y="3242733"/>
            <a:ext cx="11059584" cy="33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2912" y="67734"/>
            <a:ext cx="6019800" cy="571500"/>
          </a:xfrm>
        </p:spPr>
        <p:txBody>
          <a:bodyPr>
            <a:normAutofit/>
          </a:bodyPr>
          <a:lstStyle/>
          <a:p>
            <a:r>
              <a:rPr lang="en-US" smtClean="0"/>
              <a:t>What?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937000" y="4078818"/>
            <a:ext cx="8255000" cy="2779182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" y="791634"/>
            <a:ext cx="3767666" cy="5901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SOFAR Channel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Sound Fixing And Ranging Channel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Refraction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Depth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1000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750 ft-1250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Temperature, salinity, pressure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Sound caught in channel transfers farther, up to 1000’s of miles horizontally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Whales, submarines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0" y="1061"/>
            <a:ext cx="8502650" cy="4108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9509"/>
            <a:ext cx="12192000" cy="27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0"/>
            <a:ext cx="3797300" cy="2667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2912" y="67734"/>
            <a:ext cx="6019800" cy="571500"/>
          </a:xfrm>
        </p:spPr>
        <p:txBody>
          <a:bodyPr>
            <a:normAutofit/>
          </a:bodyPr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937000" y="4078818"/>
            <a:ext cx="8255000" cy="2779182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66712" y="791634"/>
            <a:ext cx="3570288" cy="5901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Maurice Ewing, Physicist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Geologist, Oceanographer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Shell Oil Company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Explosives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Seismic detection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Identified sound channel during 1930s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62" y="12704"/>
            <a:ext cx="2381250" cy="2711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12" y="12705"/>
            <a:ext cx="3474470" cy="2724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1" y="12704"/>
            <a:ext cx="2113976" cy="2724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2724152"/>
            <a:ext cx="8394700" cy="4133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2711452"/>
            <a:ext cx="3797300" cy="41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2912" y="67734"/>
            <a:ext cx="6019800" cy="571500"/>
          </a:xfrm>
        </p:spPr>
        <p:txBody>
          <a:bodyPr>
            <a:normAutofit/>
          </a:bodyPr>
          <a:lstStyle/>
          <a:p>
            <a:r>
              <a:rPr lang="en-US" dirty="0" smtClean="0"/>
              <a:t>World war ii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937000" y="4078818"/>
            <a:ext cx="8255000" cy="2779182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0" y="791634"/>
            <a:ext cx="3937000" cy="5901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“Acquired” by US Navy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Worked on Sonar detection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U-Boats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SOFAR Sphere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Triangulate location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Ships, downed airmen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Sphere would implode at certain depth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moving parts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Drop over side, wait, drop another</a:t>
            </a:r>
          </a:p>
          <a:p>
            <a:pPr marL="1714500" marR="0" lvl="3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Never used operationally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313954"/>
            <a:ext cx="6858000" cy="3634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512" y="4186767"/>
            <a:ext cx="5334000" cy="2671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3146426"/>
            <a:ext cx="5156200" cy="3698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7" y="3146426"/>
            <a:ext cx="3836458" cy="37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590801"/>
            <a:ext cx="6934200" cy="868363"/>
          </a:xfrm>
        </p:spPr>
        <p:txBody>
          <a:bodyPr/>
          <a:lstStyle/>
          <a:p>
            <a:r>
              <a:rPr lang="en-US" dirty="0"/>
              <a:t>Fitness Program</a:t>
            </a:r>
          </a:p>
        </p:txBody>
      </p:sp>
    </p:spTree>
    <p:extLst>
      <p:ext uri="{BB962C8B-B14F-4D97-AF65-F5344CB8AC3E}">
        <p14:creationId xmlns:p14="http://schemas.microsoft.com/office/powerpoint/2010/main" val="18953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r>
              <a:rPr lang="en-US" dirty="0" smtClean="0"/>
              <a:t>War ends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65112" y="685800"/>
            <a:ext cx="6021388" cy="50461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 only country with atomic weapons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Fears USSR may catch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USSR will develop the technology! When?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How can the US detect if the USSR detonates a atomic weapon?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3" y="11642"/>
            <a:ext cx="3124992" cy="3629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133"/>
            <a:ext cx="8991600" cy="4732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45" y="0"/>
            <a:ext cx="3858155" cy="364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522134"/>
            <a:ext cx="3192725" cy="33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49" y="2065866"/>
            <a:ext cx="2749551" cy="33623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7000"/>
            <a:ext cx="6019800" cy="685800"/>
          </a:xfrm>
        </p:spPr>
        <p:txBody>
          <a:bodyPr/>
          <a:lstStyle/>
          <a:p>
            <a:r>
              <a:rPr lang="en-US" dirty="0" smtClean="0"/>
              <a:t>Project mogul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491066"/>
            <a:ext cx="6087533" cy="63669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</a:t>
            </a:r>
            <a:r>
              <a:rPr lang="en-US" dirty="0">
                <a:solidFill>
                  <a:schemeClr val="tx1"/>
                </a:solidFill>
              </a:rPr>
              <a:t>if the SOFAR Channel existed in the sky?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Altitude, air pressure,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155,000 </a:t>
            </a:r>
            <a:r>
              <a:rPr lang="en-US" dirty="0" err="1" smtClean="0">
                <a:solidFill>
                  <a:schemeClr val="tx1"/>
                </a:solidFill>
              </a:rPr>
              <a:t>ft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Started in 1946, Watson Laboratories in Red Bank New Jersey. 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ssistance from specialists from New York University, Columbia University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Meteorologists, electrical engineers, chemists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Balloon fitted with radar reflectors, radio transmitters, and disc microphones to provide location and feasibility of high altitude SOFAR Channel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First used clusters rubber neoprene, replaced by polyethylene balloons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Constant altitude for weeks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Pressure, ballast, and barometric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25 July 1946 Operation Crossroads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Ascension Island low-</a:t>
            </a:r>
            <a:r>
              <a:rPr lang="en-US" dirty="0" err="1" smtClean="0">
                <a:solidFill>
                  <a:schemeClr val="tx1"/>
                </a:solidFill>
              </a:rPr>
              <a:t>freq</a:t>
            </a:r>
            <a:r>
              <a:rPr lang="en-US" dirty="0" smtClean="0">
                <a:solidFill>
                  <a:schemeClr val="tx1"/>
                </a:solidFill>
              </a:rPr>
              <a:t> acoustic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Tested in New Jersey and Pennsylvania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4" y="5238748"/>
            <a:ext cx="2279905" cy="1619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6" y="0"/>
            <a:ext cx="2279904" cy="2243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46" y="0"/>
            <a:ext cx="342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12" y="0"/>
            <a:ext cx="6019800" cy="584200"/>
          </a:xfrm>
        </p:spPr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762000"/>
            <a:ext cx="12632267" cy="6096000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tx1"/>
                </a:solidFill>
              </a:rPr>
              <a:t>Test No.			Date / Launch Location		Material			Recovery Location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1 		3 April 1947   / Bethlehem, PA		Neoprene		Sandy Hook, NJ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2 		18 April 1947 / Bethlehem, PA		Neoprene		Unknown (equipment, Heligoland Test)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3		29 May 1947 / Alamogordo, NM	Neoprene		Unknown (no equipment)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4 		4 June 1947 </a:t>
            </a:r>
            <a:r>
              <a:rPr lang="en-US" dirty="0">
                <a:solidFill>
                  <a:schemeClr val="tx1"/>
                </a:solidFill>
              </a:rPr>
              <a:t>/ Alamogordo, </a:t>
            </a:r>
            <a:r>
              <a:rPr lang="en-US" dirty="0" smtClean="0">
                <a:solidFill>
                  <a:schemeClr val="tx1"/>
                </a:solidFill>
              </a:rPr>
              <a:t>NM		Neoprene		Unknown (Walker Ranch, equipment)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5 		5 June 1947 / </a:t>
            </a:r>
            <a:r>
              <a:rPr lang="en-US" dirty="0">
                <a:solidFill>
                  <a:schemeClr val="tx1"/>
                </a:solidFill>
              </a:rPr>
              <a:t>Alamogordo, </a:t>
            </a:r>
            <a:r>
              <a:rPr lang="en-US" dirty="0" smtClean="0">
                <a:solidFill>
                  <a:schemeClr val="tx1"/>
                </a:solidFill>
              </a:rPr>
              <a:t>NM		Neoprene 		East of Roswell, NM (success)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 NYU 6 		7 June 1947 </a:t>
            </a:r>
            <a:r>
              <a:rPr lang="en-US" dirty="0">
                <a:solidFill>
                  <a:schemeClr val="tx1"/>
                </a:solidFill>
              </a:rPr>
              <a:t>/ Alamogordo, </a:t>
            </a:r>
            <a:r>
              <a:rPr lang="en-US" dirty="0" smtClean="0">
                <a:solidFill>
                  <a:schemeClr val="tx1"/>
                </a:solidFill>
              </a:rPr>
              <a:t>NM		Neoprene 		South of </a:t>
            </a:r>
            <a:r>
              <a:rPr lang="en-US" dirty="0" err="1" smtClean="0">
                <a:solidFill>
                  <a:schemeClr val="tx1"/>
                </a:solidFill>
              </a:rPr>
              <a:t>Highrolls</a:t>
            </a:r>
            <a:r>
              <a:rPr lang="en-US" dirty="0" smtClean="0">
                <a:solidFill>
                  <a:schemeClr val="tx1"/>
                </a:solidFill>
              </a:rPr>
              <a:t>, NM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II NYU 7		</a:t>
            </a: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July </a:t>
            </a:r>
            <a:r>
              <a:rPr lang="en-US" dirty="0">
                <a:solidFill>
                  <a:schemeClr val="tx1"/>
                </a:solidFill>
              </a:rPr>
              <a:t>1947 / Alamogordo, </a:t>
            </a:r>
            <a:r>
              <a:rPr lang="en-US" dirty="0" smtClean="0">
                <a:solidFill>
                  <a:schemeClr val="tx1"/>
                </a:solidFill>
              </a:rPr>
              <a:t>NM		Polyethylene 	Unknown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II NYU 8		4 July </a:t>
            </a:r>
            <a:r>
              <a:rPr lang="en-US" dirty="0">
                <a:solidFill>
                  <a:schemeClr val="tx1"/>
                </a:solidFill>
              </a:rPr>
              <a:t>1947 / Alamogordo, </a:t>
            </a:r>
            <a:r>
              <a:rPr lang="en-US" dirty="0" smtClean="0">
                <a:solidFill>
                  <a:schemeClr val="tx1"/>
                </a:solidFill>
              </a:rPr>
              <a:t>NM		Polyethylene 	Unknown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II NYU 9		5? July 1947 / </a:t>
            </a:r>
            <a:r>
              <a:rPr lang="en-US" dirty="0">
                <a:solidFill>
                  <a:schemeClr val="tx1"/>
                </a:solidFill>
              </a:rPr>
              <a:t>Alamogordo, NM </a:t>
            </a:r>
            <a:r>
              <a:rPr lang="en-US" dirty="0" smtClean="0">
                <a:solidFill>
                  <a:schemeClr val="tx1"/>
                </a:solidFill>
              </a:rPr>
              <a:t>	Polyethylene 	Unknown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II NYU </a:t>
            </a:r>
            <a:r>
              <a:rPr lang="en-US" dirty="0">
                <a:solidFill>
                  <a:schemeClr val="tx1"/>
                </a:solidFill>
              </a:rPr>
              <a:t>10	</a:t>
            </a:r>
            <a:r>
              <a:rPr lang="en-US" dirty="0" smtClean="0">
                <a:solidFill>
                  <a:schemeClr val="tx1"/>
                </a:solidFill>
              </a:rPr>
              <a:t>6? July </a:t>
            </a:r>
            <a:r>
              <a:rPr lang="en-US" dirty="0">
                <a:solidFill>
                  <a:schemeClr val="tx1"/>
                </a:solidFill>
              </a:rPr>
              <a:t>1947 / Alamogordo, </a:t>
            </a:r>
            <a:r>
              <a:rPr lang="en-US" dirty="0" smtClean="0">
                <a:solidFill>
                  <a:schemeClr val="tx1"/>
                </a:solidFill>
              </a:rPr>
              <a:t>NM		Polyethylene 	Unknown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Sources:  NYU Progress Report No. 6, Section II, Pg. 5, 15 July 1949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  Progress  Summary Report on USAF Guided Missile Test Activities Vol. 1, Aug 1, 1948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70498"/>
            <a:ext cx="3623733" cy="27875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r>
              <a:rPr lang="en-US" dirty="0" smtClean="0"/>
              <a:t>Why New Mexico?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685800"/>
            <a:ext cx="5088998" cy="33846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White Sands Test </a:t>
            </a:r>
            <a:r>
              <a:rPr lang="en-US" dirty="0" smtClean="0">
                <a:solidFill>
                  <a:schemeClr val="tx1"/>
                </a:solidFill>
              </a:rPr>
              <a:t>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Alamogordo </a:t>
            </a:r>
            <a:r>
              <a:rPr lang="en-US" dirty="0">
                <a:solidFill>
                  <a:schemeClr val="tx1"/>
                </a:solidFill>
              </a:rPr>
              <a:t>Air </a:t>
            </a:r>
            <a:r>
              <a:rPr lang="en-US" dirty="0" smtClean="0">
                <a:solidFill>
                  <a:schemeClr val="tx1"/>
                </a:solidFill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Top </a:t>
            </a:r>
            <a:r>
              <a:rPr lang="en-US" dirty="0">
                <a:solidFill>
                  <a:schemeClr val="tx1"/>
                </a:solidFill>
              </a:rPr>
              <a:t>Secret activities not out of </a:t>
            </a:r>
            <a:r>
              <a:rPr lang="en-US" dirty="0" smtClean="0">
                <a:solidFill>
                  <a:schemeClr val="tx1"/>
                </a:solidFill>
              </a:rPr>
              <a:t>ordinary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Heavy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Abundance </a:t>
            </a:r>
            <a:r>
              <a:rPr lang="en-US" dirty="0">
                <a:solidFill>
                  <a:schemeClr val="tx1"/>
                </a:solidFill>
              </a:rPr>
              <a:t>of specialized </a:t>
            </a:r>
            <a:r>
              <a:rPr lang="en-US" dirty="0" smtClean="0">
                <a:solidFill>
                  <a:schemeClr val="tx1"/>
                </a:solidFill>
              </a:rPr>
              <a:t>locations and individuals in </a:t>
            </a:r>
            <a:r>
              <a:rPr lang="en-US" dirty="0">
                <a:solidFill>
                  <a:schemeClr val="tx1"/>
                </a:solidFill>
              </a:rPr>
              <a:t>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Infrastructure matched </a:t>
            </a:r>
            <a:r>
              <a:rPr lang="en-US" dirty="0" smtClean="0">
                <a:solidFill>
                  <a:schemeClr val="tx1"/>
                </a:solidFill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1" y="0"/>
            <a:ext cx="3299351" cy="147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25" y="4257675"/>
            <a:ext cx="3038475" cy="26003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83" y="1545166"/>
            <a:ext cx="2095500" cy="2724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59" y="2505075"/>
            <a:ext cx="2419350" cy="1764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80" y="0"/>
            <a:ext cx="2933700" cy="156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72" y="0"/>
            <a:ext cx="2420937" cy="2505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72" y="1476375"/>
            <a:ext cx="2857500" cy="27929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98" y="4269317"/>
            <a:ext cx="4061353" cy="25886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8" y="4070497"/>
            <a:ext cx="1522944" cy="27875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3" y="3236457"/>
            <a:ext cx="24479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r>
              <a:rPr lang="en-US" dirty="0" smtClean="0"/>
              <a:t>Roswell, New Mexico 1947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65112" y="685800"/>
            <a:ext cx="6110288" cy="56811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Mid-Late June, ~14 June, ranch hand William “Mac” </a:t>
            </a:r>
            <a:r>
              <a:rPr lang="en-US" dirty="0" err="1" smtClean="0">
                <a:solidFill>
                  <a:schemeClr val="tx1"/>
                </a:solidFill>
              </a:rPr>
              <a:t>Brazel</a:t>
            </a:r>
            <a:r>
              <a:rPr lang="en-US" dirty="0" smtClean="0">
                <a:solidFill>
                  <a:schemeClr val="tx1"/>
                </a:solidFill>
              </a:rPr>
              <a:t> encountered shiny metallic material while checking fences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Baroclinic</a:t>
            </a:r>
            <a:r>
              <a:rPr lang="en-US" dirty="0" smtClean="0">
                <a:solidFill>
                  <a:schemeClr val="tx1"/>
                </a:solidFill>
              </a:rPr>
              <a:t> wind storms 4-7, 9,10 June, high altitude cyclones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~</a:t>
            </a:r>
            <a:r>
              <a:rPr lang="en-US" dirty="0" smtClean="0">
                <a:solidFill>
                  <a:schemeClr val="tx1"/>
                </a:solidFill>
              </a:rPr>
              <a:t>4 July returned with family and gathered up debris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 July brought the material to local sheriff, suggested taking it to the Roswell Army Air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8 July Roswell Army Air Base Public Relations issues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9 July Roswell Daily Record releases 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533"/>
            <a:ext cx="5113868" cy="3056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58" y="16933"/>
            <a:ext cx="3928532" cy="2724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91" y="3386666"/>
            <a:ext cx="4286250" cy="3471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3" y="3801533"/>
            <a:ext cx="4673599" cy="305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1" y="872067"/>
            <a:ext cx="3200399" cy="25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65112" y="685800"/>
            <a:ext cx="6021388" cy="2048933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1"/>
            <a:ext cx="6587066" cy="6863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-5822"/>
            <a:ext cx="5842000" cy="68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65112" y="685800"/>
            <a:ext cx="6021388" cy="2048933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014" y="-1151792"/>
            <a:ext cx="14689014" cy="89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8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65112" y="685800"/>
            <a:ext cx="6021388" cy="2048933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3"/>
            <a:ext cx="6587066" cy="6863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26" y="-5823"/>
            <a:ext cx="5842000" cy="6863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0072">
            <a:off x="9901533" y="-98232"/>
            <a:ext cx="2670265" cy="220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79832">
            <a:off x="-66339" y="3172183"/>
            <a:ext cx="2670265" cy="2207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0948">
            <a:off x="5504299" y="3511882"/>
            <a:ext cx="2670265" cy="2207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411">
            <a:off x="5582133" y="701577"/>
            <a:ext cx="2670265" cy="2207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61787">
            <a:off x="-153738" y="6093"/>
            <a:ext cx="2670265" cy="2207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4971">
            <a:off x="10351660" y="3061425"/>
            <a:ext cx="2670265" cy="220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92018">
            <a:off x="4183157" y="2242944"/>
            <a:ext cx="2670265" cy="22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35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Weather balloon Conspiracy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4668" y="685800"/>
            <a:ext cx="6172200" cy="6172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Do not let USSR suspect the US was capable of detecting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24 June 1947 Kenneth Arnold, Mt Rainer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25 July 1947 Seattle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July 1947 Sherman and Jean </a:t>
            </a:r>
            <a:r>
              <a:rPr lang="en-US" dirty="0" err="1" smtClean="0">
                <a:solidFill>
                  <a:schemeClr val="tx1"/>
                </a:solidFill>
              </a:rPr>
              <a:t>Campell</a:t>
            </a:r>
            <a:r>
              <a:rPr lang="en-US" dirty="0" smtClean="0">
                <a:solidFill>
                  <a:schemeClr val="tx1"/>
                </a:solidFill>
              </a:rPr>
              <a:t>, Circleville Ohio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Discovered radar reflector, Columbus paper published 6 July 1947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Weather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9 July Roswell Daily Record releases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Confusion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Weather balloon vs high altitude balloon vs radar </a:t>
            </a:r>
            <a:r>
              <a:rPr lang="en-US" dirty="0" err="1" smtClean="0">
                <a:solidFill>
                  <a:schemeClr val="tx1"/>
                </a:solidFill>
              </a:rPr>
              <a:t>relector</a:t>
            </a:r>
            <a:r>
              <a:rPr lang="en-US" dirty="0" smtClean="0">
                <a:solidFill>
                  <a:schemeClr val="tx1"/>
                </a:solidFill>
              </a:rPr>
              <a:t> vs flying disc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Strange symbols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Cover 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Flying disc microphone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Carbon Microphone. Disc microphone, used springs to prevent feedback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 output, low wattage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Flying disc microphone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Radio receiver, microwave oven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02" y="0"/>
            <a:ext cx="2872089" cy="2573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93" y="3416300"/>
            <a:ext cx="2873907" cy="344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92" y="0"/>
            <a:ext cx="2873907" cy="3500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98" y="2573868"/>
            <a:ext cx="2872091" cy="2573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94" y="5147734"/>
            <a:ext cx="2872091" cy="22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528216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1589" y="528216"/>
            <a:ext cx="6182256" cy="632978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"Operationally it was a nightmare, but scientifically it was a great success," Dr. Charles B. Moore, </a:t>
            </a:r>
            <a:r>
              <a:rPr lang="en-US" dirty="0" smtClean="0">
                <a:solidFill>
                  <a:schemeClr val="tx1"/>
                </a:solidFill>
              </a:rPr>
              <a:t>Project Mogul's Operations Engineer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"It was like having an elephant in your backyard</a:t>
            </a:r>
            <a:r>
              <a:rPr lang="en-US" dirty="0" smtClean="0">
                <a:solidFill>
                  <a:schemeClr val="tx1"/>
                </a:solidFill>
              </a:rPr>
              <a:t>,“ Colonel </a:t>
            </a:r>
            <a:r>
              <a:rPr lang="en-US" dirty="0" err="1" smtClean="0">
                <a:solidFill>
                  <a:schemeClr val="tx1"/>
                </a:solidFill>
              </a:rPr>
              <a:t>Trakowski</a:t>
            </a:r>
            <a:r>
              <a:rPr lang="en-US" dirty="0" smtClean="0">
                <a:solidFill>
                  <a:schemeClr val="tx1"/>
                </a:solidFill>
              </a:rPr>
              <a:t>, USAAF/USAF Operations Officer assigned to Project Mogul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Before use of satellites or radiological flights, one of the few ways to gather intelligence of USSR atomic detonation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1946-1950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Detected first USSR atomic detonation in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Replaced by seismic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Cheaper and easier to work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Provided valuable data about upper limits of the atmosphere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Information used by NASA and USAF during space flight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Furthered development, research, and construction of high altitude balloons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Operation Skyhook, Operation Moby Dick, Operation </a:t>
            </a:r>
            <a:r>
              <a:rPr lang="en-US" dirty="0" err="1" smtClean="0">
                <a:solidFill>
                  <a:schemeClr val="tx1"/>
                </a:solidFill>
              </a:rPr>
              <a:t>Manhigh</a:t>
            </a:r>
            <a:r>
              <a:rPr lang="en-US" dirty="0" smtClean="0">
                <a:solidFill>
                  <a:schemeClr val="tx1"/>
                </a:solidFill>
              </a:rPr>
              <a:t>, Operation Excelsior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8" y="0"/>
            <a:ext cx="3484880" cy="2949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1800754"/>
            <a:ext cx="3705225" cy="2867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8" y="3903133"/>
            <a:ext cx="3484880" cy="2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Squadron PFA Stats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371600" y="6515101"/>
            <a:ext cx="9448800" cy="2063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  <p:graphicFrame>
        <p:nvGraphicFramePr>
          <p:cNvPr id="5" name="Chart 6"/>
          <p:cNvGraphicFramePr/>
          <p:nvPr>
            <p:extLst>
              <p:ext uri="{D42A27DB-BD31-4B8C-83A1-F6EECF244321}">
                <p14:modId xmlns:p14="http://schemas.microsoft.com/office/powerpoint/2010/main" val="2142561693"/>
              </p:ext>
            </p:extLst>
          </p:nvPr>
        </p:nvGraphicFramePr>
        <p:xfrm>
          <a:off x="1905000" y="1447800"/>
          <a:ext cx="8458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24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19800" cy="60113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601133"/>
            <a:ext cx="6021388" cy="3886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World War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War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Mogul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Mexico 1947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Weather Balloon Conspiracy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04246"/>
            <a:ext cx="5181071" cy="66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12" y="0"/>
            <a:ext cx="6019800" cy="584200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>
          <a:xfrm>
            <a:off x="8456612" y="762000"/>
            <a:ext cx="3280974" cy="4572000"/>
          </a:xfrm>
        </p:spPr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" y="762000"/>
            <a:ext cx="6815666" cy="609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oceanexplorer.noaa.gov/explorations/sound01/background/acoustics/media/sofar.html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www.nytimes.com/1994/09/18/us/wreckage-in-the-desert-was-odd-but-not-alien.html?pagewanted=all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</a:t>
            </a:r>
            <a:r>
              <a:rPr lang="en-US" dirty="0">
                <a:hlinkClick r:id="rId4"/>
              </a:rPr>
              <a:t>books.google.com/books?id=qrsIzxnsAjgC&amp;pg=RA1-PA4&amp;lpg=RA1-PA4&amp;dq=colonel+trakowski&amp;source=bl&amp;ots=nQN7Op63ZV&amp;sig=YNyZbAvPQkX5eSAXuGoc6pA_pmQ&amp;hl=en&amp;sa=X&amp;ved=0ahUKEwjwxI_t4pLcAhVO6lMKHc_HApwQ6AEILDAB#v=onepage&amp;q=toy&amp;f=false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https</a:t>
            </a:r>
            <a:r>
              <a:rPr lang="en-US" u="sng" dirty="0"/>
              <a:t>://www.smithsonianmag.com/smithsonian-institution/in-1947-high-altitude-balloon-crash-landed-roswell-aliens-never-left-180963917/</a:t>
            </a:r>
            <a:endParaRPr lang="en-US" u="sng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590801"/>
            <a:ext cx="6934200" cy="868363"/>
          </a:xfrm>
        </p:spPr>
        <p:txBody>
          <a:bodyPr/>
          <a:lstStyle/>
          <a:p>
            <a:r>
              <a:rPr lang="en-US" dirty="0"/>
              <a:t>DO’s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590801"/>
            <a:ext cx="6934200" cy="868363"/>
          </a:xfrm>
        </p:spPr>
        <p:txBody>
          <a:bodyPr/>
          <a:lstStyle/>
          <a:p>
            <a:r>
              <a:rPr lang="en-US" dirty="0"/>
              <a:t>CC’s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600201"/>
            <a:ext cx="4343400" cy="4525963"/>
          </a:xfrm>
        </p:spPr>
        <p:txBody>
          <a:bodyPr/>
          <a:lstStyle/>
          <a:p>
            <a:r>
              <a:rPr lang="en-US" dirty="0"/>
              <a:t>PT Policies</a:t>
            </a:r>
          </a:p>
          <a:p>
            <a:pPr lvl="1"/>
            <a:r>
              <a:rPr lang="en-US" dirty="0"/>
              <a:t>No Uniform</a:t>
            </a:r>
          </a:p>
          <a:p>
            <a:pPr lvl="2"/>
            <a:r>
              <a:rPr lang="en-US" dirty="0" err="1"/>
              <a:t>Sq</a:t>
            </a:r>
            <a:r>
              <a:rPr lang="en-US" dirty="0"/>
              <a:t> T-shirt encouraged</a:t>
            </a:r>
          </a:p>
          <a:p>
            <a:pPr lvl="1"/>
            <a:r>
              <a:rPr lang="en-US" dirty="0"/>
              <a:t>Participation Expected</a:t>
            </a:r>
          </a:p>
          <a:p>
            <a:pPr lvl="1"/>
            <a:r>
              <a:rPr lang="en-US" dirty="0"/>
              <a:t>Passes awarded by      Lt Col James </a:t>
            </a:r>
          </a:p>
          <a:p>
            <a:pPr lvl="2"/>
            <a:r>
              <a:rPr lang="en-US" dirty="0"/>
              <a:t>99+ = 3 day</a:t>
            </a:r>
          </a:p>
          <a:p>
            <a:pPr lvl="2"/>
            <a:r>
              <a:rPr lang="en-US" dirty="0"/>
              <a:t>95+ = 2 day</a:t>
            </a:r>
          </a:p>
          <a:p>
            <a:pPr lvl="2"/>
            <a:r>
              <a:rPr lang="en-US" dirty="0"/>
              <a:t>90+ = 1 day</a:t>
            </a:r>
          </a:p>
          <a:p>
            <a:pPr lvl="2"/>
            <a:r>
              <a:rPr lang="en-US" dirty="0"/>
              <a:t>+5 pts = 1 day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1600201"/>
            <a:ext cx="5029200" cy="4525963"/>
          </a:xfrm>
        </p:spPr>
        <p:txBody>
          <a:bodyPr/>
          <a:lstStyle/>
          <a:p>
            <a:r>
              <a:rPr lang="en-US" dirty="0"/>
              <a:t>PFA Expectations</a:t>
            </a:r>
          </a:p>
          <a:p>
            <a:pPr lvl="1"/>
            <a:r>
              <a:rPr lang="en-US" dirty="0"/>
              <a:t>Test in 1</a:t>
            </a:r>
            <a:r>
              <a:rPr lang="en-US" baseline="30000" dirty="0"/>
              <a:t>st</a:t>
            </a:r>
            <a:r>
              <a:rPr lang="en-US" dirty="0"/>
              <a:t> half of the month (2 </a:t>
            </a:r>
            <a:r>
              <a:rPr lang="en-US" dirty="0" err="1"/>
              <a:t>wks</a:t>
            </a:r>
            <a:r>
              <a:rPr lang="en-US" dirty="0"/>
              <a:t> before due date)</a:t>
            </a:r>
          </a:p>
          <a:p>
            <a:pPr lvl="1"/>
            <a:r>
              <a:rPr lang="en-US" dirty="0"/>
              <a:t>Notify UFPM of test date</a:t>
            </a:r>
          </a:p>
          <a:p>
            <a:pPr lvl="1"/>
            <a:r>
              <a:rPr lang="en-US" sz="2800" i="1" u="sng" dirty="0"/>
              <a:t>FSQ (copy) / Scoresheet</a:t>
            </a:r>
          </a:p>
          <a:p>
            <a:pPr lvl="1"/>
            <a:r>
              <a:rPr lang="en-US" dirty="0"/>
              <a:t>Practice test at least 1 week before test</a:t>
            </a:r>
          </a:p>
          <a:p>
            <a:pPr lvl="2"/>
            <a:r>
              <a:rPr lang="en-US" dirty="0"/>
              <a:t>For those &lt;90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371600" y="6515101"/>
            <a:ext cx="9448800" cy="2063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“SI VIS PACEM PARA BELLUM”</a:t>
            </a:r>
          </a:p>
        </p:txBody>
      </p:sp>
    </p:spTree>
    <p:extLst>
      <p:ext uri="{BB962C8B-B14F-4D97-AF65-F5344CB8AC3E}">
        <p14:creationId xmlns:p14="http://schemas.microsoft.com/office/powerpoint/2010/main" val="16149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0" y="1447801"/>
            <a:ext cx="8869680" cy="4743451"/>
          </a:xfrm>
        </p:spPr>
        <p:txBody>
          <a:bodyPr/>
          <a:lstStyle/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95800" y="2819400"/>
            <a:ext cx="4572000" cy="47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 indent="-342900" algn="l"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91.3 Capt Friend</a:t>
            </a:r>
          </a:p>
          <a:p>
            <a:pPr marL="800100" lvl="1" indent="-342900" algn="l"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99.3 Capt Wolfe</a:t>
            </a:r>
          </a:p>
          <a:p>
            <a:pPr marL="800100" lvl="1" indent="-342900" algn="l">
              <a:buFontTx/>
              <a:buChar char="-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94.8 TSgt Clark 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800100" lvl="1" indent="-342900" algn="l">
              <a:buFontTx/>
              <a:buChar char="-"/>
            </a:pP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342900" lvl="1"/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5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SAF(Unclas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USAF(Unclas)">
  <a:themeElements>
    <a:clrScheme name="USAF(Uncla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USAF(Unclas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USAF(Unclas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8EEC325C14B4AA2F770FA6344A079" ma:contentTypeVersion="0" ma:contentTypeDescription="Create a new document." ma:contentTypeScope="" ma:versionID="6a8cee1bd5ccc35f084fcf8938351fe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71E591-61A4-4789-9582-6EDEDDD8C8C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5210F1C-B040-4EF7-9470-6F1F5A539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F1247C-4C75-443B-B0C2-52F57BE625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2100</Words>
  <Application>Microsoft Office PowerPoint</Application>
  <PresentationFormat>Widescreen</PresentationFormat>
  <Paragraphs>442</Paragraphs>
  <Slides>73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73</vt:i4>
      </vt:variant>
    </vt:vector>
  </HeadingPairs>
  <TitlesOfParts>
    <vt:vector size="91" baseType="lpstr">
      <vt:lpstr>Arial</vt:lpstr>
      <vt:lpstr>Arial Black</vt:lpstr>
      <vt:lpstr>Calibri</vt:lpstr>
      <vt:lpstr>Century Schoolbook</vt:lpstr>
      <vt:lpstr>Georgia</vt:lpstr>
      <vt:lpstr>Impact</vt:lpstr>
      <vt:lpstr>Tahoma</vt:lpstr>
      <vt:lpstr>Times New Roman</vt:lpstr>
      <vt:lpstr>Wingdings</vt:lpstr>
      <vt:lpstr>Wingdings 3</vt:lpstr>
      <vt:lpstr>1_USAF(Unclas)</vt:lpstr>
      <vt:lpstr>2_USAF(Unclas)</vt:lpstr>
      <vt:lpstr>3_USAF(Unclas)</vt:lpstr>
      <vt:lpstr>4_USAF(Unclas)</vt:lpstr>
      <vt:lpstr>Slice</vt:lpstr>
      <vt:lpstr>Default Design</vt:lpstr>
      <vt:lpstr>1_Default Design</vt:lpstr>
      <vt:lpstr>2_Default Design</vt:lpstr>
      <vt:lpstr> 625th Strategic Operations Squadron Commander’s Call (June 2018) </vt:lpstr>
      <vt:lpstr>Overview</vt:lpstr>
      <vt:lpstr>Decoration</vt:lpstr>
      <vt:lpstr>Awards and Passes</vt:lpstr>
      <vt:lpstr>PowerPoint Presentation</vt:lpstr>
      <vt:lpstr>Fitness Program</vt:lpstr>
      <vt:lpstr>Squadron PFA Stats</vt:lpstr>
      <vt:lpstr>Reminders</vt:lpstr>
      <vt:lpstr>PT Excellence</vt:lpstr>
      <vt:lpstr>STEP – STRIPES FOR EXCEPTIONAL PERFORMERS</vt:lpstr>
      <vt:lpstr>Safety</vt:lpstr>
      <vt:lpstr>Safety</vt:lpstr>
      <vt:lpstr>Operational Safety Review</vt:lpstr>
      <vt:lpstr>Announcements</vt:lpstr>
      <vt:lpstr>SAPR – 2d Quarter</vt:lpstr>
      <vt:lpstr>SAPR – 2d Quarter</vt:lpstr>
      <vt:lpstr>SAPR – 2d Quarter</vt:lpstr>
      <vt:lpstr>Parental Leave</vt:lpstr>
      <vt:lpstr>595 C2G CoC</vt:lpstr>
      <vt:lpstr>Stripes for Exceptional Performers</vt:lpstr>
      <vt:lpstr>Stripes for Exceptional Performers</vt:lpstr>
      <vt:lpstr>AF Handbook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Flight Updates</vt:lpstr>
      <vt:lpstr>The sound of nuclear detection </vt:lpstr>
      <vt:lpstr>Overview</vt:lpstr>
      <vt:lpstr>What?</vt:lpstr>
      <vt:lpstr>Who?</vt:lpstr>
      <vt:lpstr>World war ii</vt:lpstr>
      <vt:lpstr>War ends</vt:lpstr>
      <vt:lpstr>Project mogul</vt:lpstr>
      <vt:lpstr>Tests</vt:lpstr>
      <vt:lpstr>Why New Mexico?</vt:lpstr>
      <vt:lpstr>Roswell, New Mexico 1947</vt:lpstr>
      <vt:lpstr>PowerPoint Presentation</vt:lpstr>
      <vt:lpstr>PowerPoint Presentation</vt:lpstr>
      <vt:lpstr>PowerPoint Presentation</vt:lpstr>
      <vt:lpstr>Weather balloon Conspiracy</vt:lpstr>
      <vt:lpstr>Conclusion</vt:lpstr>
      <vt:lpstr>Summary</vt:lpstr>
      <vt:lpstr>Sources</vt:lpstr>
      <vt:lpstr>DO’s Comments</vt:lpstr>
      <vt:lpstr>CC’s Comments</vt:lpstr>
    </vt:vector>
  </TitlesOfParts>
  <Company>USSTRATCOM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625th Strategic Operations Squadron Commander’s Call (Sep 2017)</dc:title>
  <dc:creator>Wright, Evans R Capt USAF 341 OG (US)</dc:creator>
  <cp:lastModifiedBy>Johnson, Bennett R Capt USAF STRATCOM 625 STOS (US)</cp:lastModifiedBy>
  <cp:revision>235</cp:revision>
  <cp:lastPrinted>2017-10-26T17:56:52Z</cp:lastPrinted>
  <dcterms:created xsi:type="dcterms:W3CDTF">2017-09-20T13:50:57Z</dcterms:created>
  <dcterms:modified xsi:type="dcterms:W3CDTF">2018-07-13T17:56:03Z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0x010100E048EEC325C14B4AA2F770FA6344A079</vt:lpwstr>
  </property>
</Properties>
</file>